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3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225D"/>
    <a:srgbClr val="313DA3"/>
    <a:srgbClr val="4370FE"/>
    <a:srgbClr val="6587C6"/>
    <a:srgbClr val="6486C6"/>
    <a:srgbClr val="5280FE"/>
    <a:srgbClr val="4676FE"/>
    <a:srgbClr val="163A68"/>
    <a:srgbClr val="0B96BD"/>
    <a:srgbClr val="7CC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69" d="100"/>
          <a:sy n="69" d="100"/>
        </p:scale>
        <p:origin x="830" y="72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2022-08-31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 dirty="0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9288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7903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13620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16630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2185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0457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2022-08-31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2022-08-31</a:t>
            </a:fld>
            <a:endParaRPr lang="ko-KR" altLang="en-US" dirty="0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/>
              <a:t>첫째 목차</a:t>
            </a:r>
          </a:p>
          <a:p>
            <a:pPr lvl="0"/>
            <a:r>
              <a:rPr lang="ko-KR" altLang="en-US"/>
              <a:t>둘째 목차</a:t>
            </a:r>
          </a:p>
          <a:p>
            <a:pPr lvl="0"/>
            <a:r>
              <a:rPr lang="ko-KR" altLang="en-US"/>
              <a:t>셋째 목차</a:t>
            </a:r>
          </a:p>
          <a:p>
            <a:pPr lvl="0"/>
            <a:r>
              <a:rPr lang="ko-KR" altLang="en-US"/>
              <a:t>넷째 목차</a:t>
            </a:r>
          </a:p>
          <a:p>
            <a:pPr lvl="0"/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2022-08-31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2022-08-31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2022-08-31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2022-08-31</a:t>
            </a:fld>
            <a:endParaRPr lang="ko-KR" altLang="en-US" dirty="0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2022-08-31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2022-08-31</a:t>
            </a:fld>
            <a:endParaRPr lang="ko-KR" altLang="en-US" dirty="0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2022-08-31</a:t>
            </a:fld>
            <a:endParaRPr lang="ko-KR" altLang="en-US" dirty="0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dirty="0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2022-08-31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2022-08-31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2022-08-31</a:t>
            </a:fld>
            <a:endParaRPr lang="ko-KR" altLang="en-US" dirty="0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2022-08-31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획득 아이템 컨셉 그래픽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2E71516-7D02-3F43-8FEC-F2D516C270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898066"/>
              </p:ext>
            </p:extLst>
          </p:nvPr>
        </p:nvGraphicFramePr>
        <p:xfrm>
          <a:off x="1555750" y="977345"/>
          <a:ext cx="9080500" cy="568309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270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0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70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830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lt1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>
                          <a:solidFill>
                            <a:schemeClr val="lt1"/>
                          </a:solidFill>
                        </a:rPr>
                        <a:t>오브젝트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>
                          <a:solidFill>
                            <a:schemeClr val="lt1"/>
                          </a:solidFill>
                        </a:rPr>
                        <a:t>등장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>
                          <a:solidFill>
                            <a:schemeClr val="lt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30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/>
                        <a:t>태양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/>
                        <a:t>퍼즐 완료 시 획득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/>
                        <a:t>11p </a:t>
                      </a:r>
                      <a:r>
                        <a:rPr lang="ko-KR" altLang="en-US" dirty="0"/>
                        <a:t>참조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830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/>
                        <a:t>수성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퍼즐 완료 시 획득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/>
                        <a:t>12p </a:t>
                      </a:r>
                      <a:r>
                        <a:rPr lang="ko-KR" altLang="en-US" dirty="0"/>
                        <a:t>참조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830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/>
                        <a:t>금성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퍼즐 완료 시 획득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/>
                        <a:t>13p </a:t>
                      </a:r>
                      <a:r>
                        <a:rPr lang="ko-KR" altLang="en-US" dirty="0"/>
                        <a:t>참조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830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/>
                        <a:t>지구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퍼즐 완료 시 획득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/>
                        <a:t>14p </a:t>
                      </a:r>
                      <a:r>
                        <a:rPr lang="ko-KR" altLang="en-US" dirty="0"/>
                        <a:t>참조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830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/>
                        <a:t>화성 조각</a:t>
                      </a: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퍼즐 완료 시 획득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/>
                        <a:t>15p </a:t>
                      </a:r>
                      <a:r>
                        <a:rPr lang="ko-KR" altLang="en-US" dirty="0"/>
                        <a:t>참조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830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/>
                        <a:t>목성 조각</a:t>
                      </a: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퍼즐 완료 시 획득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/>
                        <a:t>16p </a:t>
                      </a:r>
                      <a:r>
                        <a:rPr lang="ko-KR" altLang="en-US" dirty="0"/>
                        <a:t>참조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830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/>
                        <a:t>토성 조각</a:t>
                      </a: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퍼즐 완료 시 획득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/>
                        <a:t>17p </a:t>
                      </a:r>
                      <a:r>
                        <a:rPr lang="ko-KR" altLang="en-US" dirty="0"/>
                        <a:t>참조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830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/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/>
                        <a:t>천왕성 조각</a:t>
                      </a: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퍼즐 완료 시 획득</a:t>
                      </a:r>
                      <a:endParaRPr kumimoji="0" lang="ko-KR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/>
                        <a:t>18p </a:t>
                      </a:r>
                      <a:r>
                        <a:rPr lang="ko-KR" altLang="en-US" dirty="0"/>
                        <a:t>참조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017694"/>
                  </a:ext>
                </a:extLst>
              </a:tr>
              <a:tr h="56830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/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/>
                        <a:t>해왕성 조각</a:t>
                      </a: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맑은 고딕" panose="020B0503020000020004" pitchFamily="50" charset="-127"/>
                          <a:cs typeface="+mn-cs"/>
                        </a:rPr>
                        <a:t>퍼즐 완료 시 획득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/>
                        <a:t>19p </a:t>
                      </a:r>
                      <a:r>
                        <a:rPr lang="ko-KR" altLang="en-US" dirty="0"/>
                        <a:t>참조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136836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AA6F060-E844-6E36-3030-7FC1DB08369A}"/>
              </a:ext>
            </a:extLst>
          </p:cNvPr>
          <p:cNvSpPr txBox="1"/>
          <p:nvPr/>
        </p:nvSpPr>
        <p:spPr>
          <a:xfrm>
            <a:off x="1555750" y="484380"/>
            <a:ext cx="3163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dirty="0"/>
              <a:t>2. </a:t>
            </a:r>
            <a:r>
              <a:rPr lang="ko-KR" altLang="en-US" dirty="0"/>
              <a:t>퍼즐 클리어 시 얻는 아이템</a:t>
            </a:r>
          </a:p>
        </p:txBody>
      </p:sp>
    </p:spTree>
    <p:extLst>
      <p:ext uri="{BB962C8B-B14F-4D97-AF65-F5344CB8AC3E}">
        <p14:creationId xmlns:p14="http://schemas.microsoft.com/office/powerpoint/2010/main" val="2052055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4A8D128-A5B7-CFC7-EDF4-119D6DD13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698384"/>
              </p:ext>
            </p:extLst>
          </p:nvPr>
        </p:nvGraphicFramePr>
        <p:xfrm>
          <a:off x="5530452" y="323824"/>
          <a:ext cx="6299574" cy="593201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889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9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367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200" dirty="0">
                          <a:solidFill>
                            <a:schemeClr val="lt1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200" dirty="0">
                          <a:solidFill>
                            <a:schemeClr val="lt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469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/>
                        <a:t>참고이미지 </a:t>
                      </a:r>
                      <a:r>
                        <a:rPr lang="en-US" altLang="ko-KR" dirty="0"/>
                        <a:t>/</a:t>
                      </a:r>
                    </a:p>
                    <a:p>
                      <a:pPr algn="ctr">
                        <a:defRPr/>
                      </a:pPr>
                      <a:r>
                        <a:rPr lang="ko-KR" altLang="en-US" dirty="0"/>
                        <a:t>주요 색상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336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57040" indent="-257040">
                        <a:buFont typeface="Arial"/>
                        <a:buChar char="•"/>
                        <a:defRPr/>
                      </a:pPr>
                      <a:r>
                        <a:rPr lang="ko-KR" altLang="en-US" dirty="0"/>
                        <a:t>퍼즐 클리어 시 인벤토리에 자동으로 획득되는 아이템이다</a:t>
                      </a:r>
                      <a:endParaRPr lang="en-US" altLang="ko-KR" dirty="0"/>
                    </a:p>
                    <a:p>
                      <a:pPr marL="257040" indent="-257040">
                        <a:buFont typeface="Arial"/>
                        <a:buChar char="•"/>
                        <a:defRPr/>
                      </a:pPr>
                      <a:r>
                        <a:rPr lang="ko-KR" altLang="en-US" dirty="0"/>
                        <a:t>모델링이 필요하지 않다</a:t>
                      </a:r>
                      <a:endParaRPr lang="en-US" altLang="ko-KR" dirty="0"/>
                    </a:p>
                    <a:p>
                      <a:pPr marL="257040" indent="-257040">
                        <a:buFont typeface="Arial"/>
                        <a:buChar char="•"/>
                        <a:defRPr/>
                      </a:pPr>
                      <a:r>
                        <a:rPr lang="ko-KR" altLang="en-US" dirty="0"/>
                        <a:t>인벤토리 안에서의 </a:t>
                      </a:r>
                      <a:r>
                        <a:rPr lang="en-US" altLang="ko-KR" dirty="0"/>
                        <a:t>2D </a:t>
                      </a:r>
                      <a:r>
                        <a:rPr lang="ko-KR" altLang="en-US" dirty="0"/>
                        <a:t>원화 및 텍스처는 </a:t>
                      </a:r>
                      <a:r>
                        <a:rPr lang="ko-KR" altLang="en-US" dirty="0" err="1"/>
                        <a:t>참고이미지를</a:t>
                      </a:r>
                      <a:r>
                        <a:rPr lang="ko-KR" altLang="en-US" dirty="0"/>
                        <a:t> 참고한다</a:t>
                      </a: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00909A2-49F5-5B13-6678-66145D402B39}"/>
              </a:ext>
            </a:extLst>
          </p:cNvPr>
          <p:cNvSpPr txBox="1"/>
          <p:nvPr/>
        </p:nvSpPr>
        <p:spPr>
          <a:xfrm>
            <a:off x="741091" y="449532"/>
            <a:ext cx="1348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dirty="0"/>
              <a:t>1)</a:t>
            </a:r>
            <a:r>
              <a:rPr lang="ko-KR" altLang="en-US" dirty="0"/>
              <a:t> 태양조각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3F3BECC-597D-16D0-BCED-89434B61ED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192" y="1550020"/>
            <a:ext cx="2224668" cy="22246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C567FC8-05FE-D418-0C42-4A7251F09B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14" y="1550020"/>
            <a:ext cx="4249465" cy="424946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6416A3D-4EDF-DF63-FDD9-269B454951DB}"/>
              </a:ext>
            </a:extLst>
          </p:cNvPr>
          <p:cNvSpPr/>
          <p:nvPr/>
        </p:nvSpPr>
        <p:spPr>
          <a:xfrm>
            <a:off x="9867325" y="1791926"/>
            <a:ext cx="729428" cy="681791"/>
          </a:xfrm>
          <a:prstGeom prst="rect">
            <a:avLst/>
          </a:prstGeom>
          <a:solidFill>
            <a:srgbClr val="FDBE00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CD52573-637C-C7CE-8C14-92229F1604AB}"/>
              </a:ext>
            </a:extLst>
          </p:cNvPr>
          <p:cNvSpPr/>
          <p:nvPr/>
        </p:nvSpPr>
        <p:spPr>
          <a:xfrm>
            <a:off x="10737824" y="2619545"/>
            <a:ext cx="729428" cy="681791"/>
          </a:xfrm>
          <a:prstGeom prst="rect">
            <a:avLst/>
          </a:prstGeom>
          <a:solidFill>
            <a:srgbClr val="F37B2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72E1975-85B7-D5F6-782B-498A33182A78}"/>
              </a:ext>
            </a:extLst>
          </p:cNvPr>
          <p:cNvSpPr/>
          <p:nvPr/>
        </p:nvSpPr>
        <p:spPr>
          <a:xfrm>
            <a:off x="9867325" y="2619545"/>
            <a:ext cx="729428" cy="681791"/>
          </a:xfrm>
          <a:prstGeom prst="rect">
            <a:avLst/>
          </a:prstGeom>
          <a:solidFill>
            <a:srgbClr val="E14E30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B0DC9F0-EF8A-C95E-46CD-4AC57F47412C}"/>
              </a:ext>
            </a:extLst>
          </p:cNvPr>
          <p:cNvSpPr/>
          <p:nvPr/>
        </p:nvSpPr>
        <p:spPr>
          <a:xfrm>
            <a:off x="10737824" y="1791926"/>
            <a:ext cx="729428" cy="681791"/>
          </a:xfrm>
          <a:prstGeom prst="rect">
            <a:avLst/>
          </a:prstGeom>
          <a:solidFill>
            <a:srgbClr val="C93327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1CF59D-1D44-5B76-6E1F-ED6457CB6AE5}"/>
              </a:ext>
            </a:extLst>
          </p:cNvPr>
          <p:cNvSpPr/>
          <p:nvPr/>
        </p:nvSpPr>
        <p:spPr>
          <a:xfrm>
            <a:off x="3145975" y="2106862"/>
            <a:ext cx="442680" cy="41377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1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B4617D-51EB-5627-77CB-EDB9F10D077D}"/>
              </a:ext>
            </a:extLst>
          </p:cNvPr>
          <p:cNvSpPr/>
          <p:nvPr/>
        </p:nvSpPr>
        <p:spPr>
          <a:xfrm>
            <a:off x="6264599" y="5247789"/>
            <a:ext cx="442680" cy="41377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73999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C42C782-255F-1AF4-A03F-31A904FE88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020628"/>
              </p:ext>
            </p:extLst>
          </p:nvPr>
        </p:nvGraphicFramePr>
        <p:xfrm>
          <a:off x="5530452" y="323824"/>
          <a:ext cx="6299574" cy="593201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889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9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367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200" dirty="0">
                          <a:solidFill>
                            <a:schemeClr val="lt1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200" dirty="0">
                          <a:solidFill>
                            <a:schemeClr val="lt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469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/>
                        <a:t>참고이미지 </a:t>
                      </a:r>
                      <a:r>
                        <a:rPr lang="en-US" altLang="ko-KR" dirty="0"/>
                        <a:t>/</a:t>
                      </a:r>
                    </a:p>
                    <a:p>
                      <a:pPr algn="ctr">
                        <a:defRPr/>
                      </a:pPr>
                      <a:r>
                        <a:rPr lang="ko-KR" altLang="en-US" dirty="0"/>
                        <a:t>주요 색상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336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57040" indent="-257040">
                        <a:buFont typeface="Arial"/>
                        <a:buChar char="•"/>
                        <a:defRPr/>
                      </a:pPr>
                      <a:r>
                        <a:rPr lang="ko-KR" altLang="en-US" dirty="0"/>
                        <a:t>퍼즐 클리어 시 인벤토리에 자동으로 획득되는 아이템이다</a:t>
                      </a:r>
                      <a:endParaRPr lang="en-US" altLang="ko-KR" dirty="0"/>
                    </a:p>
                    <a:p>
                      <a:pPr marL="257040" indent="-257040">
                        <a:buFont typeface="Arial"/>
                        <a:buChar char="•"/>
                        <a:defRPr/>
                      </a:pPr>
                      <a:r>
                        <a:rPr lang="ko-KR" altLang="en-US" dirty="0"/>
                        <a:t>모델링이 필요하지 않다</a:t>
                      </a:r>
                      <a:endParaRPr lang="en-US" altLang="ko-KR" dirty="0"/>
                    </a:p>
                    <a:p>
                      <a:pPr marL="257040" indent="-257040">
                        <a:buFont typeface="Arial"/>
                        <a:buChar char="•"/>
                        <a:defRPr/>
                      </a:pPr>
                      <a:r>
                        <a:rPr lang="ko-KR" altLang="en-US" dirty="0"/>
                        <a:t>인벤토리 안에서의 </a:t>
                      </a:r>
                      <a:r>
                        <a:rPr lang="en-US" altLang="ko-KR" dirty="0"/>
                        <a:t>2D </a:t>
                      </a:r>
                      <a:r>
                        <a:rPr lang="ko-KR" altLang="en-US" dirty="0"/>
                        <a:t>원화 및 텍스처는 </a:t>
                      </a:r>
                      <a:r>
                        <a:rPr lang="ko-KR" altLang="en-US" dirty="0" err="1"/>
                        <a:t>참고이미지를</a:t>
                      </a:r>
                      <a:r>
                        <a:rPr lang="ko-KR" altLang="en-US" dirty="0"/>
                        <a:t> 참고한다</a:t>
                      </a: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6F02897-C4A1-4789-6B4A-8881C1607C95}"/>
              </a:ext>
            </a:extLst>
          </p:cNvPr>
          <p:cNvSpPr txBox="1"/>
          <p:nvPr/>
        </p:nvSpPr>
        <p:spPr>
          <a:xfrm>
            <a:off x="741091" y="449532"/>
            <a:ext cx="1348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dirty="0"/>
              <a:t>2)</a:t>
            </a:r>
            <a:r>
              <a:rPr lang="ko-KR" altLang="en-US" dirty="0"/>
              <a:t> 수성조각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7A2B5BA-712E-3FB0-E8E2-0646B68EE594}"/>
              </a:ext>
            </a:extLst>
          </p:cNvPr>
          <p:cNvSpPr/>
          <p:nvPr/>
        </p:nvSpPr>
        <p:spPr>
          <a:xfrm>
            <a:off x="9867325" y="1791926"/>
            <a:ext cx="729428" cy="681791"/>
          </a:xfrm>
          <a:prstGeom prst="rect">
            <a:avLst/>
          </a:prstGeom>
          <a:solidFill>
            <a:srgbClr val="38EBE8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D1FC130-83DC-5D9F-E3D0-A1F726B93FDD}"/>
              </a:ext>
            </a:extLst>
          </p:cNvPr>
          <p:cNvSpPr/>
          <p:nvPr/>
        </p:nvSpPr>
        <p:spPr>
          <a:xfrm>
            <a:off x="10737824" y="2619545"/>
            <a:ext cx="729428" cy="681791"/>
          </a:xfrm>
          <a:prstGeom prst="rect">
            <a:avLst/>
          </a:prstGeom>
          <a:solidFill>
            <a:srgbClr val="D5F4B6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76B1A86-66BF-BB91-D781-E2D150822B1E}"/>
              </a:ext>
            </a:extLst>
          </p:cNvPr>
          <p:cNvSpPr/>
          <p:nvPr/>
        </p:nvSpPr>
        <p:spPr>
          <a:xfrm>
            <a:off x="9867325" y="2619545"/>
            <a:ext cx="729428" cy="681791"/>
          </a:xfrm>
          <a:prstGeom prst="rect">
            <a:avLst/>
          </a:prstGeom>
          <a:solidFill>
            <a:srgbClr val="635640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9D3788D-D748-317B-2474-0E8DE877A6BE}"/>
              </a:ext>
            </a:extLst>
          </p:cNvPr>
          <p:cNvSpPr/>
          <p:nvPr/>
        </p:nvSpPr>
        <p:spPr>
          <a:xfrm>
            <a:off x="10737824" y="1791926"/>
            <a:ext cx="729428" cy="681791"/>
          </a:xfrm>
          <a:prstGeom prst="rect">
            <a:avLst/>
          </a:prstGeom>
          <a:solidFill>
            <a:srgbClr val="1C3EDC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F8B01A2-8649-FE9A-37C2-3DB1762C7032}"/>
              </a:ext>
            </a:extLst>
          </p:cNvPr>
          <p:cNvSpPr/>
          <p:nvPr/>
        </p:nvSpPr>
        <p:spPr>
          <a:xfrm>
            <a:off x="6264599" y="5247789"/>
            <a:ext cx="442680" cy="41377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1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3EA0074-E4CE-D9A3-2019-992E9FE4C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00" y="1661530"/>
            <a:ext cx="3617445" cy="376214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91DD91F-92FD-06C1-9741-29D654544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364" y="1661530"/>
            <a:ext cx="2485961" cy="248596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24C9153-E560-E9E8-BBBD-5D1988DC96A4}"/>
              </a:ext>
            </a:extLst>
          </p:cNvPr>
          <p:cNvSpPr/>
          <p:nvPr/>
        </p:nvSpPr>
        <p:spPr>
          <a:xfrm>
            <a:off x="3346411" y="1585041"/>
            <a:ext cx="442680" cy="41377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51425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581C7A3C-7A07-5F48-BD6E-F037481B05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3" r="36545" b="68882"/>
          <a:stretch/>
        </p:blipFill>
        <p:spPr>
          <a:xfrm>
            <a:off x="900176" y="1065070"/>
            <a:ext cx="3759596" cy="3964297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C1728EC-A33C-E649-8583-42ABB3C0A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850504"/>
              </p:ext>
            </p:extLst>
          </p:nvPr>
        </p:nvGraphicFramePr>
        <p:xfrm>
          <a:off x="5530452" y="323824"/>
          <a:ext cx="6299574" cy="593201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889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9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367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200" dirty="0">
                          <a:solidFill>
                            <a:schemeClr val="lt1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200" dirty="0">
                          <a:solidFill>
                            <a:schemeClr val="lt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469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/>
                        <a:t>참고이미지 </a:t>
                      </a:r>
                      <a:r>
                        <a:rPr lang="en-US" altLang="ko-KR" dirty="0"/>
                        <a:t>/</a:t>
                      </a:r>
                    </a:p>
                    <a:p>
                      <a:pPr algn="ctr">
                        <a:defRPr/>
                      </a:pPr>
                      <a:r>
                        <a:rPr lang="ko-KR" altLang="en-US" dirty="0"/>
                        <a:t>주요 색상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336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57040" indent="-257040">
                        <a:buFont typeface="Arial"/>
                        <a:buChar char="•"/>
                        <a:defRPr/>
                      </a:pPr>
                      <a:r>
                        <a:rPr lang="ko-KR" altLang="en-US" dirty="0"/>
                        <a:t>퍼즐 클리어 시 인벤토리에 자동으로 획득되는 아이템이다</a:t>
                      </a:r>
                      <a:endParaRPr lang="en-US" altLang="ko-KR" dirty="0"/>
                    </a:p>
                    <a:p>
                      <a:pPr marL="257040" indent="-257040">
                        <a:buFont typeface="Arial"/>
                        <a:buChar char="•"/>
                        <a:defRPr/>
                      </a:pPr>
                      <a:r>
                        <a:rPr lang="ko-KR" altLang="en-US" dirty="0"/>
                        <a:t>모델링이 필요하지 않다</a:t>
                      </a:r>
                      <a:endParaRPr lang="en-US" altLang="ko-KR" dirty="0"/>
                    </a:p>
                    <a:p>
                      <a:pPr marL="257040" indent="-257040">
                        <a:buFont typeface="Arial"/>
                        <a:buChar char="•"/>
                        <a:defRPr/>
                      </a:pPr>
                      <a:r>
                        <a:rPr lang="ko-KR" altLang="en-US" dirty="0"/>
                        <a:t>인벤토리 안에서의 </a:t>
                      </a:r>
                      <a:r>
                        <a:rPr lang="en-US" altLang="ko-KR" dirty="0"/>
                        <a:t>2D </a:t>
                      </a:r>
                      <a:r>
                        <a:rPr lang="ko-KR" altLang="en-US" dirty="0"/>
                        <a:t>원화 및 텍스처는 </a:t>
                      </a:r>
                      <a:r>
                        <a:rPr lang="ko-KR" altLang="en-US" dirty="0" err="1"/>
                        <a:t>참고이미지를</a:t>
                      </a:r>
                      <a:r>
                        <a:rPr lang="ko-KR" altLang="en-US" dirty="0"/>
                        <a:t> 참고한다</a:t>
                      </a: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DEC55B2-ECB5-19A1-61AA-8299238AB399}"/>
              </a:ext>
            </a:extLst>
          </p:cNvPr>
          <p:cNvSpPr txBox="1"/>
          <p:nvPr/>
        </p:nvSpPr>
        <p:spPr>
          <a:xfrm>
            <a:off x="741091" y="449532"/>
            <a:ext cx="1348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dirty="0"/>
              <a:t>3)</a:t>
            </a:r>
            <a:r>
              <a:rPr lang="ko-KR" altLang="en-US" dirty="0"/>
              <a:t> 금성조각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E73BAAC-5E6E-7BD2-9EE6-A891AC5475D5}"/>
              </a:ext>
            </a:extLst>
          </p:cNvPr>
          <p:cNvSpPr/>
          <p:nvPr/>
        </p:nvSpPr>
        <p:spPr>
          <a:xfrm>
            <a:off x="9867325" y="1791926"/>
            <a:ext cx="729428" cy="681791"/>
          </a:xfrm>
          <a:prstGeom prst="rect">
            <a:avLst/>
          </a:prstGeom>
          <a:solidFill>
            <a:srgbClr val="6F330F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EBABFBA-5774-8A31-7B77-403C5936178A}"/>
              </a:ext>
            </a:extLst>
          </p:cNvPr>
          <p:cNvSpPr/>
          <p:nvPr/>
        </p:nvSpPr>
        <p:spPr>
          <a:xfrm>
            <a:off x="10737824" y="2619545"/>
            <a:ext cx="729428" cy="681791"/>
          </a:xfrm>
          <a:prstGeom prst="rect">
            <a:avLst/>
          </a:prstGeom>
          <a:solidFill>
            <a:srgbClr val="CD8E2A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07264B3-E01D-772E-E073-37BCCEB4FCF1}"/>
              </a:ext>
            </a:extLst>
          </p:cNvPr>
          <p:cNvSpPr/>
          <p:nvPr/>
        </p:nvSpPr>
        <p:spPr>
          <a:xfrm>
            <a:off x="9867325" y="2619545"/>
            <a:ext cx="729428" cy="681791"/>
          </a:xfrm>
          <a:prstGeom prst="rect">
            <a:avLst/>
          </a:prstGeom>
          <a:solidFill>
            <a:srgbClr val="EFCA68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828DA98-9C9E-655C-9DAA-DAD1CDA415B3}"/>
              </a:ext>
            </a:extLst>
          </p:cNvPr>
          <p:cNvSpPr/>
          <p:nvPr/>
        </p:nvSpPr>
        <p:spPr>
          <a:xfrm>
            <a:off x="10737824" y="1791926"/>
            <a:ext cx="729428" cy="681791"/>
          </a:xfrm>
          <a:prstGeom prst="rect">
            <a:avLst/>
          </a:prstGeom>
          <a:solidFill>
            <a:srgbClr val="AB6116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92F614-1898-C5CF-1E01-6B3677C0E58F}"/>
              </a:ext>
            </a:extLst>
          </p:cNvPr>
          <p:cNvSpPr/>
          <p:nvPr/>
        </p:nvSpPr>
        <p:spPr>
          <a:xfrm>
            <a:off x="6264599" y="5247789"/>
            <a:ext cx="442680" cy="41377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1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40188D-46B7-A0C2-C62C-95E1279C05E3}"/>
              </a:ext>
            </a:extLst>
          </p:cNvPr>
          <p:cNvSpPr/>
          <p:nvPr/>
        </p:nvSpPr>
        <p:spPr>
          <a:xfrm>
            <a:off x="3346411" y="1585041"/>
            <a:ext cx="442680" cy="41377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1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21CD37F-F461-E8ED-9A85-AF476E2D46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52" b="100000" l="20733" r="7937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477" r="20783"/>
          <a:stretch/>
        </p:blipFill>
        <p:spPr>
          <a:xfrm>
            <a:off x="7688864" y="1791926"/>
            <a:ext cx="1982750" cy="194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01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E10530E2-D171-8F9C-C9EE-E4326023D6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39" r="5924" b="69829"/>
          <a:stretch/>
        </p:blipFill>
        <p:spPr>
          <a:xfrm>
            <a:off x="923307" y="1100550"/>
            <a:ext cx="3718505" cy="3973254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00084AD-01BB-FC82-952D-075B48496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448688"/>
              </p:ext>
            </p:extLst>
          </p:nvPr>
        </p:nvGraphicFramePr>
        <p:xfrm>
          <a:off x="5530452" y="323824"/>
          <a:ext cx="6299574" cy="593201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889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9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367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200" dirty="0">
                          <a:solidFill>
                            <a:schemeClr val="lt1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200" dirty="0">
                          <a:solidFill>
                            <a:schemeClr val="lt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469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/>
                        <a:t>참고이미지 </a:t>
                      </a:r>
                      <a:r>
                        <a:rPr lang="en-US" altLang="ko-KR" dirty="0"/>
                        <a:t>/</a:t>
                      </a:r>
                    </a:p>
                    <a:p>
                      <a:pPr algn="ctr">
                        <a:defRPr/>
                      </a:pPr>
                      <a:r>
                        <a:rPr lang="ko-KR" altLang="en-US" dirty="0"/>
                        <a:t>주요 색상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336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57040" indent="-257040">
                        <a:buFont typeface="Arial"/>
                        <a:buChar char="•"/>
                        <a:defRPr/>
                      </a:pPr>
                      <a:r>
                        <a:rPr lang="ko-KR" altLang="en-US" dirty="0"/>
                        <a:t>퍼즐 클리어 시 인벤토리에 자동으로 획득되는 아이템이다</a:t>
                      </a:r>
                      <a:endParaRPr lang="en-US" altLang="ko-KR" dirty="0"/>
                    </a:p>
                    <a:p>
                      <a:pPr marL="257040" indent="-257040">
                        <a:buFont typeface="Arial"/>
                        <a:buChar char="•"/>
                        <a:defRPr/>
                      </a:pPr>
                      <a:r>
                        <a:rPr lang="ko-KR" altLang="en-US" dirty="0"/>
                        <a:t>모델링이 필요하지 않다</a:t>
                      </a:r>
                      <a:endParaRPr lang="en-US" altLang="ko-KR" dirty="0"/>
                    </a:p>
                    <a:p>
                      <a:pPr marL="257040" indent="-257040">
                        <a:buFont typeface="Arial"/>
                        <a:buChar char="•"/>
                        <a:defRPr/>
                      </a:pPr>
                      <a:r>
                        <a:rPr lang="ko-KR" altLang="en-US" dirty="0"/>
                        <a:t>인벤토리 안에서의 </a:t>
                      </a:r>
                      <a:r>
                        <a:rPr lang="en-US" altLang="ko-KR" dirty="0"/>
                        <a:t>2D </a:t>
                      </a:r>
                      <a:r>
                        <a:rPr lang="ko-KR" altLang="en-US" dirty="0"/>
                        <a:t>원화 및 텍스처는 </a:t>
                      </a:r>
                      <a:r>
                        <a:rPr lang="ko-KR" altLang="en-US" dirty="0" err="1"/>
                        <a:t>참고이미지를</a:t>
                      </a:r>
                      <a:r>
                        <a:rPr lang="ko-KR" altLang="en-US" dirty="0"/>
                        <a:t> 참고한다</a:t>
                      </a: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3864FC0-CAFB-B079-DC97-1E1666F48D2B}"/>
              </a:ext>
            </a:extLst>
          </p:cNvPr>
          <p:cNvSpPr txBox="1"/>
          <p:nvPr/>
        </p:nvSpPr>
        <p:spPr>
          <a:xfrm>
            <a:off x="741091" y="449532"/>
            <a:ext cx="1348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dirty="0"/>
              <a:t>4)</a:t>
            </a:r>
            <a:r>
              <a:rPr lang="ko-KR" altLang="en-US" dirty="0"/>
              <a:t> 지구조각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8A36DE5-2E0F-FCCA-50E4-9A596647D827}"/>
              </a:ext>
            </a:extLst>
          </p:cNvPr>
          <p:cNvSpPr/>
          <p:nvPr/>
        </p:nvSpPr>
        <p:spPr>
          <a:xfrm>
            <a:off x="9867325" y="2003798"/>
            <a:ext cx="729428" cy="681791"/>
          </a:xfrm>
          <a:prstGeom prst="rect">
            <a:avLst/>
          </a:prstGeom>
          <a:solidFill>
            <a:srgbClr val="2D69AE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866FE0-F20F-C04C-A4E6-C022A2543A48}"/>
              </a:ext>
            </a:extLst>
          </p:cNvPr>
          <p:cNvSpPr/>
          <p:nvPr/>
        </p:nvSpPr>
        <p:spPr>
          <a:xfrm>
            <a:off x="10737824" y="2831417"/>
            <a:ext cx="729428" cy="681791"/>
          </a:xfrm>
          <a:prstGeom prst="rect">
            <a:avLst/>
          </a:prstGeom>
          <a:solidFill>
            <a:srgbClr val="DFE5EE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29667F-0D8E-EDCC-48F3-532A414D2A7D}"/>
              </a:ext>
            </a:extLst>
          </p:cNvPr>
          <p:cNvSpPr/>
          <p:nvPr/>
        </p:nvSpPr>
        <p:spPr>
          <a:xfrm>
            <a:off x="9867325" y="2831417"/>
            <a:ext cx="729428" cy="681791"/>
          </a:xfrm>
          <a:prstGeom prst="rect">
            <a:avLst/>
          </a:prstGeom>
          <a:solidFill>
            <a:srgbClr val="A0815B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FE486EF-B58E-A7A2-E369-63D8A9845862}"/>
              </a:ext>
            </a:extLst>
          </p:cNvPr>
          <p:cNvSpPr/>
          <p:nvPr/>
        </p:nvSpPr>
        <p:spPr>
          <a:xfrm>
            <a:off x="10737824" y="2003798"/>
            <a:ext cx="729428" cy="681791"/>
          </a:xfrm>
          <a:prstGeom prst="rect">
            <a:avLst/>
          </a:prstGeom>
          <a:solidFill>
            <a:srgbClr val="526230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1B4794-84B0-C08E-9DBC-8F2F3C1D6252}"/>
              </a:ext>
            </a:extLst>
          </p:cNvPr>
          <p:cNvSpPr/>
          <p:nvPr/>
        </p:nvSpPr>
        <p:spPr>
          <a:xfrm>
            <a:off x="6264599" y="5247789"/>
            <a:ext cx="442680" cy="41377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1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D8529A-8DF8-6BEF-6244-8DC5FA5B7FAF}"/>
              </a:ext>
            </a:extLst>
          </p:cNvPr>
          <p:cNvSpPr/>
          <p:nvPr/>
        </p:nvSpPr>
        <p:spPr>
          <a:xfrm>
            <a:off x="3346411" y="1585041"/>
            <a:ext cx="442680" cy="41377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1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9E66302-550C-6770-6342-59DE16E67F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133" b="83940" l="26471" r="70722">
                        <a14:foregroundMark x1="32219" y1="51606" x2="33556" y2="58458"/>
                        <a14:foregroundMark x1="32487" y1="54176" x2="33422" y2="61456"/>
                        <a14:foregroundMark x1="39706" y1="72805" x2="41444" y2="75589"/>
                        <a14:foregroundMark x1="41845" y1="75589" x2="45856" y2="79015"/>
                        <a14:foregroundMark x1="63770" y1="68522" x2="60428" y2="73876"/>
                        <a14:foregroundMark x1="38904" y1="26338" x2="37299" y2="30621"/>
                        <a14:foregroundMark x1="58155" y1="76660" x2="55615" y2="78158"/>
                        <a14:foregroundMark x1="36230" y1="30835" x2="33422" y2="38116"/>
                        <a14:foregroundMark x1="32888" y1="40899" x2="31684" y2="49465"/>
                        <a14:foregroundMark x1="32086" y1="43041" x2="32353" y2="47752"/>
                        <a14:foregroundMark x1="36230" y1="69165" x2="38235" y2="73019"/>
                        <a14:foregroundMark x1="39171" y1="72591" x2="40909" y2="75589"/>
                        <a14:foregroundMark x1="32086" y1="44111" x2="31684" y2="46895"/>
                        <a14:foregroundMark x1="31551" y1="46895" x2="31551" y2="481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966" t="17003" r="30475" b="16250"/>
          <a:stretch/>
        </p:blipFill>
        <p:spPr>
          <a:xfrm>
            <a:off x="7471676" y="1683833"/>
            <a:ext cx="2254578" cy="237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59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BC133D2B-0B39-AAF1-2DBB-CE3A496F07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" t="30854" r="68120" b="40889"/>
          <a:stretch/>
        </p:blipFill>
        <p:spPr>
          <a:xfrm>
            <a:off x="792201" y="1247897"/>
            <a:ext cx="3979856" cy="3848830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A89DAF2-4BF5-CED6-727C-3C81E48D42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832897"/>
              </p:ext>
            </p:extLst>
          </p:nvPr>
        </p:nvGraphicFramePr>
        <p:xfrm>
          <a:off x="5530452" y="323824"/>
          <a:ext cx="6299574" cy="593201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889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9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367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200" dirty="0">
                          <a:solidFill>
                            <a:schemeClr val="lt1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200" dirty="0">
                          <a:solidFill>
                            <a:schemeClr val="lt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469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/>
                        <a:t>참고이미지 </a:t>
                      </a:r>
                      <a:r>
                        <a:rPr lang="en-US" altLang="ko-KR" dirty="0"/>
                        <a:t>/</a:t>
                      </a:r>
                    </a:p>
                    <a:p>
                      <a:pPr algn="ctr">
                        <a:defRPr/>
                      </a:pPr>
                      <a:r>
                        <a:rPr lang="ko-KR" altLang="en-US" dirty="0"/>
                        <a:t>주요 색상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336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57040" indent="-257040">
                        <a:buFont typeface="Arial"/>
                        <a:buChar char="•"/>
                        <a:defRPr/>
                      </a:pPr>
                      <a:r>
                        <a:rPr lang="ko-KR" altLang="en-US" dirty="0"/>
                        <a:t>퍼즐 클리어 시 인벤토리에 자동으로 획득되는 아이템이다</a:t>
                      </a:r>
                      <a:endParaRPr lang="en-US" altLang="ko-KR" dirty="0"/>
                    </a:p>
                    <a:p>
                      <a:pPr marL="257040" indent="-257040">
                        <a:buFont typeface="Arial"/>
                        <a:buChar char="•"/>
                        <a:defRPr/>
                      </a:pPr>
                      <a:r>
                        <a:rPr lang="ko-KR" altLang="en-US" dirty="0"/>
                        <a:t>모델링이 필요하지 않다</a:t>
                      </a:r>
                      <a:endParaRPr lang="en-US" altLang="ko-KR" dirty="0"/>
                    </a:p>
                    <a:p>
                      <a:pPr marL="257040" indent="-257040">
                        <a:buFont typeface="Arial"/>
                        <a:buChar char="•"/>
                        <a:defRPr/>
                      </a:pPr>
                      <a:r>
                        <a:rPr lang="ko-KR" altLang="en-US" dirty="0"/>
                        <a:t>인벤토리 안에서의 </a:t>
                      </a:r>
                      <a:r>
                        <a:rPr lang="en-US" altLang="ko-KR" dirty="0"/>
                        <a:t>2D </a:t>
                      </a:r>
                      <a:r>
                        <a:rPr lang="ko-KR" altLang="en-US" dirty="0"/>
                        <a:t>원화 및 텍스처는 </a:t>
                      </a:r>
                      <a:r>
                        <a:rPr lang="ko-KR" altLang="en-US" dirty="0" err="1"/>
                        <a:t>참고이미지를</a:t>
                      </a:r>
                      <a:r>
                        <a:rPr lang="ko-KR" altLang="en-US" dirty="0"/>
                        <a:t> 참고한다</a:t>
                      </a: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9A9315B-5D1B-A5E1-50BB-0047059988C4}"/>
              </a:ext>
            </a:extLst>
          </p:cNvPr>
          <p:cNvSpPr txBox="1"/>
          <p:nvPr/>
        </p:nvSpPr>
        <p:spPr>
          <a:xfrm>
            <a:off x="741091" y="449532"/>
            <a:ext cx="1348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dirty="0"/>
              <a:t>5)</a:t>
            </a:r>
            <a:r>
              <a:rPr lang="ko-KR" altLang="en-US" dirty="0"/>
              <a:t> 화성조각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B92737-3269-C133-3BF5-D41A10CB2D31}"/>
              </a:ext>
            </a:extLst>
          </p:cNvPr>
          <p:cNvSpPr/>
          <p:nvPr/>
        </p:nvSpPr>
        <p:spPr>
          <a:xfrm>
            <a:off x="9867325" y="2003798"/>
            <a:ext cx="729428" cy="681791"/>
          </a:xfrm>
          <a:prstGeom prst="rect">
            <a:avLst/>
          </a:prstGeom>
          <a:solidFill>
            <a:srgbClr val="512C34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2032E1E-20EA-C2B1-0CAF-38DE462B6944}"/>
              </a:ext>
            </a:extLst>
          </p:cNvPr>
          <p:cNvSpPr/>
          <p:nvPr/>
        </p:nvSpPr>
        <p:spPr>
          <a:xfrm>
            <a:off x="10737824" y="2831417"/>
            <a:ext cx="729428" cy="681791"/>
          </a:xfrm>
          <a:prstGeom prst="rect">
            <a:avLst/>
          </a:prstGeom>
          <a:solidFill>
            <a:srgbClr val="89353A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1C638FA-263F-E5D1-49B8-426282D92E64}"/>
              </a:ext>
            </a:extLst>
          </p:cNvPr>
          <p:cNvSpPr/>
          <p:nvPr/>
        </p:nvSpPr>
        <p:spPr>
          <a:xfrm>
            <a:off x="9867325" y="2831417"/>
            <a:ext cx="729428" cy="681791"/>
          </a:xfrm>
          <a:prstGeom prst="rect">
            <a:avLst/>
          </a:prstGeom>
          <a:solidFill>
            <a:srgbClr val="B61E1D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BD0BAF9-A617-A20A-56D7-342C994AF3C2}"/>
              </a:ext>
            </a:extLst>
          </p:cNvPr>
          <p:cNvSpPr/>
          <p:nvPr/>
        </p:nvSpPr>
        <p:spPr>
          <a:xfrm>
            <a:off x="10737824" y="2003798"/>
            <a:ext cx="729428" cy="681791"/>
          </a:xfrm>
          <a:prstGeom prst="rect">
            <a:avLst/>
          </a:prstGeom>
          <a:solidFill>
            <a:srgbClr val="FC850F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3F99C3A-252B-9DA3-2178-6EC0CB4D674B}"/>
              </a:ext>
            </a:extLst>
          </p:cNvPr>
          <p:cNvSpPr/>
          <p:nvPr/>
        </p:nvSpPr>
        <p:spPr>
          <a:xfrm>
            <a:off x="6264599" y="5247789"/>
            <a:ext cx="442680" cy="41377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1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78DF44B-C10B-07B2-4BA2-0F6106DB3C78}"/>
              </a:ext>
            </a:extLst>
          </p:cNvPr>
          <p:cNvSpPr/>
          <p:nvPr/>
        </p:nvSpPr>
        <p:spPr>
          <a:xfrm>
            <a:off x="3346411" y="1585041"/>
            <a:ext cx="442680" cy="41377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1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1EC144C-826C-0A5F-6BD3-058EAA29E0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93" b="100000" l="13091" r="872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30" r="13671"/>
          <a:stretch/>
        </p:blipFill>
        <p:spPr>
          <a:xfrm>
            <a:off x="7394101" y="1719971"/>
            <a:ext cx="2431760" cy="222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19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DC25A295-06D0-054C-75DE-B966F00245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87" t="30830" r="37778" b="40230"/>
          <a:stretch/>
        </p:blipFill>
        <p:spPr>
          <a:xfrm>
            <a:off x="741091" y="1108055"/>
            <a:ext cx="4136831" cy="4363547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D938604-D18E-6347-A5A4-E46E5F70B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320695"/>
              </p:ext>
            </p:extLst>
          </p:nvPr>
        </p:nvGraphicFramePr>
        <p:xfrm>
          <a:off x="5530452" y="323824"/>
          <a:ext cx="6299574" cy="593201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889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9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367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200" dirty="0">
                          <a:solidFill>
                            <a:schemeClr val="lt1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200" dirty="0">
                          <a:solidFill>
                            <a:schemeClr val="lt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469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/>
                        <a:t>참고이미지 </a:t>
                      </a:r>
                      <a:r>
                        <a:rPr lang="en-US" altLang="ko-KR" dirty="0"/>
                        <a:t>/</a:t>
                      </a:r>
                    </a:p>
                    <a:p>
                      <a:pPr algn="ctr">
                        <a:defRPr/>
                      </a:pPr>
                      <a:r>
                        <a:rPr lang="ko-KR" altLang="en-US" dirty="0"/>
                        <a:t>주요 색상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336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57040" indent="-257040">
                        <a:buFont typeface="Arial"/>
                        <a:buChar char="•"/>
                        <a:defRPr/>
                      </a:pPr>
                      <a:r>
                        <a:rPr lang="ko-KR" altLang="en-US" dirty="0"/>
                        <a:t>퍼즐 클리어 시 인벤토리에 자동으로 획득되는 아이템이다</a:t>
                      </a:r>
                      <a:endParaRPr lang="en-US" altLang="ko-KR" dirty="0"/>
                    </a:p>
                    <a:p>
                      <a:pPr marL="257040" indent="-257040">
                        <a:buFont typeface="Arial"/>
                        <a:buChar char="•"/>
                        <a:defRPr/>
                      </a:pPr>
                      <a:r>
                        <a:rPr lang="ko-KR" altLang="en-US" dirty="0"/>
                        <a:t>모델링이 필요하지 않다</a:t>
                      </a:r>
                      <a:endParaRPr lang="en-US" altLang="ko-KR" dirty="0"/>
                    </a:p>
                    <a:p>
                      <a:pPr marL="257040" indent="-257040">
                        <a:buFont typeface="Arial"/>
                        <a:buChar char="•"/>
                        <a:defRPr/>
                      </a:pPr>
                      <a:r>
                        <a:rPr lang="ko-KR" altLang="en-US" dirty="0"/>
                        <a:t>인벤토리 안에서의 </a:t>
                      </a:r>
                      <a:r>
                        <a:rPr lang="en-US" altLang="ko-KR" dirty="0"/>
                        <a:t>2D </a:t>
                      </a:r>
                      <a:r>
                        <a:rPr lang="ko-KR" altLang="en-US" dirty="0"/>
                        <a:t>원화 및 텍스처는 </a:t>
                      </a:r>
                      <a:r>
                        <a:rPr lang="ko-KR" altLang="en-US" dirty="0" err="1"/>
                        <a:t>참고이미지를</a:t>
                      </a:r>
                      <a:r>
                        <a:rPr lang="ko-KR" altLang="en-US" dirty="0"/>
                        <a:t> 참고한다</a:t>
                      </a: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5420D71-DA1E-DA85-0D3C-458DEC3DB439}"/>
              </a:ext>
            </a:extLst>
          </p:cNvPr>
          <p:cNvSpPr txBox="1"/>
          <p:nvPr/>
        </p:nvSpPr>
        <p:spPr>
          <a:xfrm>
            <a:off x="741091" y="449532"/>
            <a:ext cx="1348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dirty="0"/>
              <a:t>6)</a:t>
            </a:r>
            <a:r>
              <a:rPr lang="ko-KR" altLang="en-US" dirty="0"/>
              <a:t> 목성조각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E4FD9D5-4592-2420-843A-8388C224FE50}"/>
              </a:ext>
            </a:extLst>
          </p:cNvPr>
          <p:cNvSpPr/>
          <p:nvPr/>
        </p:nvSpPr>
        <p:spPr>
          <a:xfrm>
            <a:off x="9867325" y="2003798"/>
            <a:ext cx="729428" cy="681791"/>
          </a:xfrm>
          <a:prstGeom prst="rect">
            <a:avLst/>
          </a:prstGeom>
          <a:solidFill>
            <a:srgbClr val="E4E2EE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E34184F-F080-8E52-2A84-FAD6DCCAA51B}"/>
              </a:ext>
            </a:extLst>
          </p:cNvPr>
          <p:cNvSpPr/>
          <p:nvPr/>
        </p:nvSpPr>
        <p:spPr>
          <a:xfrm>
            <a:off x="10737824" y="2831417"/>
            <a:ext cx="729428" cy="681791"/>
          </a:xfrm>
          <a:prstGeom prst="rect">
            <a:avLst/>
          </a:prstGeom>
          <a:solidFill>
            <a:srgbClr val="AD8680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FFCE633-C642-7C79-9E9F-42A0656462B1}"/>
              </a:ext>
            </a:extLst>
          </p:cNvPr>
          <p:cNvSpPr/>
          <p:nvPr/>
        </p:nvSpPr>
        <p:spPr>
          <a:xfrm>
            <a:off x="9867325" y="2831417"/>
            <a:ext cx="729428" cy="681791"/>
          </a:xfrm>
          <a:prstGeom prst="rect">
            <a:avLst/>
          </a:prstGeom>
          <a:solidFill>
            <a:srgbClr val="C97A2B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C06F5F-2D1C-5A4C-C559-F925B32C784B}"/>
              </a:ext>
            </a:extLst>
          </p:cNvPr>
          <p:cNvSpPr/>
          <p:nvPr/>
        </p:nvSpPr>
        <p:spPr>
          <a:xfrm>
            <a:off x="10737824" y="2003798"/>
            <a:ext cx="729428" cy="681791"/>
          </a:xfrm>
          <a:prstGeom prst="rect">
            <a:avLst/>
          </a:prstGeom>
          <a:solidFill>
            <a:srgbClr val="C88B77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119F16-ABC5-5766-078F-A14F8CDF2974}"/>
              </a:ext>
            </a:extLst>
          </p:cNvPr>
          <p:cNvSpPr/>
          <p:nvPr/>
        </p:nvSpPr>
        <p:spPr>
          <a:xfrm>
            <a:off x="6264599" y="5247789"/>
            <a:ext cx="442680" cy="41377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1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59AA84A-B340-3D62-F50B-F829EAD6AA9A}"/>
              </a:ext>
            </a:extLst>
          </p:cNvPr>
          <p:cNvSpPr/>
          <p:nvPr/>
        </p:nvSpPr>
        <p:spPr>
          <a:xfrm>
            <a:off x="3346411" y="1585041"/>
            <a:ext cx="442680" cy="41377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1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7CFA89C-45D2-C374-6E6C-068933C7FDE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51" t="12196" r="9837" b="12683"/>
          <a:stretch/>
        </p:blipFill>
        <p:spPr>
          <a:xfrm>
            <a:off x="7527072" y="1706136"/>
            <a:ext cx="2313373" cy="218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361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54F67C69-9683-AC25-0C31-7EAF425964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81" t="30171" r="3078" b="41837"/>
          <a:stretch/>
        </p:blipFill>
        <p:spPr>
          <a:xfrm>
            <a:off x="632324" y="1481819"/>
            <a:ext cx="4490566" cy="3566822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0923B10-5EDE-A8A4-6DD1-7165C24EA0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179706"/>
              </p:ext>
            </p:extLst>
          </p:nvPr>
        </p:nvGraphicFramePr>
        <p:xfrm>
          <a:off x="5530452" y="323824"/>
          <a:ext cx="6299574" cy="593201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889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9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367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200" dirty="0">
                          <a:solidFill>
                            <a:schemeClr val="lt1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200" dirty="0">
                          <a:solidFill>
                            <a:schemeClr val="lt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469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/>
                        <a:t>참고이미지 </a:t>
                      </a:r>
                      <a:r>
                        <a:rPr lang="en-US" altLang="ko-KR" dirty="0"/>
                        <a:t>/</a:t>
                      </a:r>
                    </a:p>
                    <a:p>
                      <a:pPr algn="ctr">
                        <a:defRPr/>
                      </a:pPr>
                      <a:r>
                        <a:rPr lang="ko-KR" altLang="en-US" dirty="0"/>
                        <a:t>주요 색상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336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57040" indent="-257040">
                        <a:buFont typeface="Arial"/>
                        <a:buChar char="•"/>
                        <a:defRPr/>
                      </a:pPr>
                      <a:r>
                        <a:rPr lang="ko-KR" altLang="en-US" dirty="0"/>
                        <a:t>퍼즐 클리어 시 인벤토리에 자동으로 획득되는 아이템이다</a:t>
                      </a:r>
                      <a:endParaRPr lang="en-US" altLang="ko-KR" dirty="0"/>
                    </a:p>
                    <a:p>
                      <a:pPr marL="257040" indent="-257040">
                        <a:buFont typeface="Arial"/>
                        <a:buChar char="•"/>
                        <a:defRPr/>
                      </a:pPr>
                      <a:r>
                        <a:rPr lang="ko-KR" altLang="en-US" dirty="0"/>
                        <a:t>모델링이 필요하지 않다</a:t>
                      </a:r>
                      <a:endParaRPr lang="en-US" altLang="ko-KR" dirty="0"/>
                    </a:p>
                    <a:p>
                      <a:pPr marL="257040" indent="-257040">
                        <a:buFont typeface="Arial"/>
                        <a:buChar char="•"/>
                        <a:defRPr/>
                      </a:pPr>
                      <a:r>
                        <a:rPr lang="ko-KR" altLang="en-US" dirty="0"/>
                        <a:t>인벤토리 안에서의 </a:t>
                      </a:r>
                      <a:r>
                        <a:rPr lang="en-US" altLang="ko-KR" dirty="0"/>
                        <a:t>2D </a:t>
                      </a:r>
                      <a:r>
                        <a:rPr lang="ko-KR" altLang="en-US" dirty="0"/>
                        <a:t>원화 및 텍스처는 </a:t>
                      </a:r>
                      <a:r>
                        <a:rPr lang="ko-KR" altLang="en-US" dirty="0" err="1"/>
                        <a:t>참고이미지를</a:t>
                      </a:r>
                      <a:r>
                        <a:rPr lang="ko-KR" altLang="en-US" dirty="0"/>
                        <a:t> 참고한다</a:t>
                      </a: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CBDEE61-E8B2-F5F8-1E8D-2E959BDD6E3C}"/>
              </a:ext>
            </a:extLst>
          </p:cNvPr>
          <p:cNvSpPr txBox="1"/>
          <p:nvPr/>
        </p:nvSpPr>
        <p:spPr>
          <a:xfrm>
            <a:off x="741091" y="449532"/>
            <a:ext cx="1348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dirty="0"/>
              <a:t>7)</a:t>
            </a:r>
            <a:r>
              <a:rPr lang="ko-KR" altLang="en-US" dirty="0"/>
              <a:t> 토성조각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08BC1EA-4BEC-AA4E-0D9C-DAFE37C1B0B9}"/>
              </a:ext>
            </a:extLst>
          </p:cNvPr>
          <p:cNvSpPr/>
          <p:nvPr/>
        </p:nvSpPr>
        <p:spPr>
          <a:xfrm>
            <a:off x="7878373" y="3683772"/>
            <a:ext cx="729428" cy="681791"/>
          </a:xfrm>
          <a:prstGeom prst="rect">
            <a:avLst/>
          </a:prstGeom>
          <a:solidFill>
            <a:srgbClr val="C6B3A2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826AD42-AC50-274D-8FAD-1481AB6153A6}"/>
              </a:ext>
            </a:extLst>
          </p:cNvPr>
          <p:cNvSpPr/>
          <p:nvPr/>
        </p:nvSpPr>
        <p:spPr>
          <a:xfrm>
            <a:off x="9682823" y="3671274"/>
            <a:ext cx="729428" cy="681791"/>
          </a:xfrm>
          <a:prstGeom prst="rect">
            <a:avLst/>
          </a:prstGeom>
          <a:solidFill>
            <a:srgbClr val="887865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657BF2A-D08A-FEB6-C930-D411A8824DE9}"/>
              </a:ext>
            </a:extLst>
          </p:cNvPr>
          <p:cNvSpPr/>
          <p:nvPr/>
        </p:nvSpPr>
        <p:spPr>
          <a:xfrm>
            <a:off x="8780598" y="3682426"/>
            <a:ext cx="729428" cy="681791"/>
          </a:xfrm>
          <a:prstGeom prst="rect">
            <a:avLst/>
          </a:prstGeom>
          <a:solidFill>
            <a:srgbClr val="E4C9AF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956296C-250A-D805-38E8-E9A832E4CB83}"/>
              </a:ext>
            </a:extLst>
          </p:cNvPr>
          <p:cNvSpPr/>
          <p:nvPr/>
        </p:nvSpPr>
        <p:spPr>
          <a:xfrm>
            <a:off x="10585048" y="3671273"/>
            <a:ext cx="729428" cy="681791"/>
          </a:xfrm>
          <a:prstGeom prst="rect">
            <a:avLst/>
          </a:prstGeom>
          <a:solidFill>
            <a:srgbClr val="CC9670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12F0CDD-895D-190E-659C-4C7383AD0839}"/>
              </a:ext>
            </a:extLst>
          </p:cNvPr>
          <p:cNvSpPr/>
          <p:nvPr/>
        </p:nvSpPr>
        <p:spPr>
          <a:xfrm>
            <a:off x="6264599" y="5247789"/>
            <a:ext cx="442680" cy="41377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1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683B5C-5F1B-AAD8-3E49-07392D3B0FBE}"/>
              </a:ext>
            </a:extLst>
          </p:cNvPr>
          <p:cNvSpPr/>
          <p:nvPr/>
        </p:nvSpPr>
        <p:spPr>
          <a:xfrm>
            <a:off x="3346411" y="1998811"/>
            <a:ext cx="442680" cy="41377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1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94DA210-3AA6-81DE-3E04-C16257EC1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201" y="1329033"/>
            <a:ext cx="3448275" cy="193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870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330079F5-798C-AA49-EEBA-F79E12904A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7" t="63726" r="70482" b="9011"/>
          <a:stretch/>
        </p:blipFill>
        <p:spPr>
          <a:xfrm>
            <a:off x="927802" y="1441497"/>
            <a:ext cx="3387644" cy="3941550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477D99C-DFBE-D308-AA9C-683F5AC2F7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179706"/>
              </p:ext>
            </p:extLst>
          </p:nvPr>
        </p:nvGraphicFramePr>
        <p:xfrm>
          <a:off x="5530452" y="323824"/>
          <a:ext cx="6299574" cy="593201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889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9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367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200" dirty="0">
                          <a:solidFill>
                            <a:schemeClr val="lt1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200" dirty="0">
                          <a:solidFill>
                            <a:schemeClr val="lt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469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/>
                        <a:t>참고이미지 </a:t>
                      </a:r>
                      <a:r>
                        <a:rPr lang="en-US" altLang="ko-KR" dirty="0"/>
                        <a:t>/</a:t>
                      </a:r>
                    </a:p>
                    <a:p>
                      <a:pPr algn="ctr">
                        <a:defRPr/>
                      </a:pPr>
                      <a:r>
                        <a:rPr lang="ko-KR" altLang="en-US" dirty="0"/>
                        <a:t>주요 색상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336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57040" indent="-257040">
                        <a:buFont typeface="Arial"/>
                        <a:buChar char="•"/>
                        <a:defRPr/>
                      </a:pPr>
                      <a:r>
                        <a:rPr lang="ko-KR" altLang="en-US" dirty="0"/>
                        <a:t>퍼즐 클리어 시 인벤토리에 자동으로 획득되는 아이템이다</a:t>
                      </a:r>
                      <a:endParaRPr lang="en-US" altLang="ko-KR" dirty="0"/>
                    </a:p>
                    <a:p>
                      <a:pPr marL="257040" indent="-257040">
                        <a:buFont typeface="Arial"/>
                        <a:buChar char="•"/>
                        <a:defRPr/>
                      </a:pPr>
                      <a:r>
                        <a:rPr lang="ko-KR" altLang="en-US" dirty="0"/>
                        <a:t>모델링이 필요하지 않다</a:t>
                      </a:r>
                      <a:endParaRPr lang="en-US" altLang="ko-KR" dirty="0"/>
                    </a:p>
                    <a:p>
                      <a:pPr marL="257040" indent="-257040">
                        <a:buFont typeface="Arial"/>
                        <a:buChar char="•"/>
                        <a:defRPr/>
                      </a:pPr>
                      <a:r>
                        <a:rPr lang="ko-KR" altLang="en-US" dirty="0"/>
                        <a:t>인벤토리 안에서의 </a:t>
                      </a:r>
                      <a:r>
                        <a:rPr lang="en-US" altLang="ko-KR" dirty="0"/>
                        <a:t>2D </a:t>
                      </a:r>
                      <a:r>
                        <a:rPr lang="ko-KR" altLang="en-US" dirty="0"/>
                        <a:t>원화 및 텍스처는 </a:t>
                      </a:r>
                      <a:r>
                        <a:rPr lang="ko-KR" altLang="en-US" dirty="0" err="1"/>
                        <a:t>참고이미지를</a:t>
                      </a:r>
                      <a:r>
                        <a:rPr lang="ko-KR" altLang="en-US" dirty="0"/>
                        <a:t> 참고한다</a:t>
                      </a: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36D3251-D06E-5090-FDF8-888B49FD8C3F}"/>
              </a:ext>
            </a:extLst>
          </p:cNvPr>
          <p:cNvSpPr txBox="1"/>
          <p:nvPr/>
        </p:nvSpPr>
        <p:spPr>
          <a:xfrm>
            <a:off x="741091" y="449532"/>
            <a:ext cx="1579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dirty="0"/>
              <a:t>8</a:t>
            </a:r>
            <a:r>
              <a:rPr lang="en-US" altLang="ko-KR"/>
              <a:t>)</a:t>
            </a:r>
            <a:r>
              <a:rPr lang="ko-KR" altLang="en-US" dirty="0"/>
              <a:t> 천왕성조각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0DA3029-D001-68AD-16B7-59807CC3A1FC}"/>
              </a:ext>
            </a:extLst>
          </p:cNvPr>
          <p:cNvSpPr/>
          <p:nvPr/>
        </p:nvSpPr>
        <p:spPr>
          <a:xfrm>
            <a:off x="7960464" y="3899505"/>
            <a:ext cx="729428" cy="681791"/>
          </a:xfrm>
          <a:prstGeom prst="rect">
            <a:avLst/>
          </a:prstGeom>
          <a:solidFill>
            <a:srgbClr val="A3F1F3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9B9EC18-0371-D9C1-4705-3B205C0478D6}"/>
              </a:ext>
            </a:extLst>
          </p:cNvPr>
          <p:cNvSpPr/>
          <p:nvPr/>
        </p:nvSpPr>
        <p:spPr>
          <a:xfrm>
            <a:off x="9667638" y="3893718"/>
            <a:ext cx="729428" cy="681791"/>
          </a:xfrm>
          <a:prstGeom prst="rect">
            <a:avLst/>
          </a:prstGeom>
          <a:solidFill>
            <a:srgbClr val="0B96BD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49DDBBD-6A98-3209-64F3-B2A571D950E1}"/>
              </a:ext>
            </a:extLst>
          </p:cNvPr>
          <p:cNvSpPr/>
          <p:nvPr/>
        </p:nvSpPr>
        <p:spPr>
          <a:xfrm>
            <a:off x="8814051" y="3893719"/>
            <a:ext cx="729428" cy="681791"/>
          </a:xfrm>
          <a:prstGeom prst="rect">
            <a:avLst/>
          </a:prstGeom>
          <a:solidFill>
            <a:srgbClr val="7CCBD5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A86B54-BC77-E005-F11C-3BCED7BF61C1}"/>
              </a:ext>
            </a:extLst>
          </p:cNvPr>
          <p:cNvSpPr/>
          <p:nvPr/>
        </p:nvSpPr>
        <p:spPr>
          <a:xfrm>
            <a:off x="10521225" y="3893717"/>
            <a:ext cx="729428" cy="681791"/>
          </a:xfrm>
          <a:prstGeom prst="rect">
            <a:avLst/>
          </a:prstGeom>
          <a:solidFill>
            <a:srgbClr val="163A68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F8969E2-B465-D85D-BB93-D2F4BA2ADDB6}"/>
              </a:ext>
            </a:extLst>
          </p:cNvPr>
          <p:cNvSpPr/>
          <p:nvPr/>
        </p:nvSpPr>
        <p:spPr>
          <a:xfrm>
            <a:off x="6264599" y="5247789"/>
            <a:ext cx="442680" cy="41377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1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C607A8-A433-0DDA-D472-262F1A7BD28E}"/>
              </a:ext>
            </a:extLst>
          </p:cNvPr>
          <p:cNvSpPr/>
          <p:nvPr/>
        </p:nvSpPr>
        <p:spPr>
          <a:xfrm>
            <a:off x="3261391" y="1791926"/>
            <a:ext cx="442680" cy="41377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1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73FC9C1-4078-D158-1573-F69134DE8C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730" y="1272981"/>
            <a:ext cx="1933575" cy="23717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1CE090E-EBF6-2A94-D7B3-5C15B0B906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2" r="5858"/>
          <a:stretch/>
        </p:blipFill>
        <p:spPr>
          <a:xfrm>
            <a:off x="9546664" y="1524008"/>
            <a:ext cx="2128661" cy="194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501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E2288FF2-38A7-0F78-7D65-E234E26B27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77" t="65075" r="39520" b="10767"/>
          <a:stretch/>
        </p:blipFill>
        <p:spPr>
          <a:xfrm>
            <a:off x="261220" y="1199485"/>
            <a:ext cx="4623288" cy="46530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97BEA6-EBA3-4B93-E7FB-AAC6423A1DC4}"/>
              </a:ext>
            </a:extLst>
          </p:cNvPr>
          <p:cNvSpPr txBox="1"/>
          <p:nvPr/>
        </p:nvSpPr>
        <p:spPr>
          <a:xfrm>
            <a:off x="741091" y="449532"/>
            <a:ext cx="1579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dirty="0"/>
              <a:t>9)</a:t>
            </a:r>
            <a:r>
              <a:rPr lang="ko-KR" altLang="en-US" dirty="0"/>
              <a:t> 해왕성조각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4C9E6EF-4394-CD82-4A0B-514478A466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185679"/>
              </p:ext>
            </p:extLst>
          </p:nvPr>
        </p:nvGraphicFramePr>
        <p:xfrm>
          <a:off x="5530452" y="323824"/>
          <a:ext cx="6299574" cy="593201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889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9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367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200" dirty="0">
                          <a:solidFill>
                            <a:schemeClr val="lt1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200" dirty="0">
                          <a:solidFill>
                            <a:schemeClr val="lt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469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/>
                        <a:t>참고이미지 </a:t>
                      </a:r>
                      <a:r>
                        <a:rPr lang="en-US" altLang="ko-KR" dirty="0"/>
                        <a:t>/</a:t>
                      </a:r>
                    </a:p>
                    <a:p>
                      <a:pPr algn="ctr">
                        <a:defRPr/>
                      </a:pPr>
                      <a:r>
                        <a:rPr lang="ko-KR" altLang="en-US" dirty="0"/>
                        <a:t>주요 색상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3364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57040" indent="-257040">
                        <a:buFont typeface="Arial"/>
                        <a:buChar char="•"/>
                        <a:defRPr/>
                      </a:pPr>
                      <a:r>
                        <a:rPr lang="ko-KR" altLang="en-US" dirty="0"/>
                        <a:t>퍼즐 클리어 시 인벤토리에 자동으로 획득되는 아이템이다</a:t>
                      </a:r>
                      <a:endParaRPr lang="en-US" altLang="ko-KR" dirty="0"/>
                    </a:p>
                    <a:p>
                      <a:pPr marL="257040" indent="-257040">
                        <a:buFont typeface="Arial"/>
                        <a:buChar char="•"/>
                        <a:defRPr/>
                      </a:pPr>
                      <a:r>
                        <a:rPr lang="ko-KR" altLang="en-US" dirty="0"/>
                        <a:t>모델링이 필요하지 않다</a:t>
                      </a:r>
                      <a:endParaRPr lang="en-US" altLang="ko-KR" dirty="0"/>
                    </a:p>
                    <a:p>
                      <a:pPr marL="257040" indent="-257040">
                        <a:buFont typeface="Arial"/>
                        <a:buChar char="•"/>
                        <a:defRPr/>
                      </a:pPr>
                      <a:r>
                        <a:rPr lang="ko-KR" altLang="en-US" dirty="0"/>
                        <a:t>인벤토리 안에서의 </a:t>
                      </a:r>
                      <a:r>
                        <a:rPr lang="en-US" altLang="ko-KR" dirty="0"/>
                        <a:t>2D </a:t>
                      </a:r>
                      <a:r>
                        <a:rPr lang="ko-KR" altLang="en-US" dirty="0"/>
                        <a:t>원화 및 텍스처는 </a:t>
                      </a:r>
                      <a:r>
                        <a:rPr lang="ko-KR" altLang="en-US" dirty="0" err="1"/>
                        <a:t>참고이미지를</a:t>
                      </a:r>
                      <a:r>
                        <a:rPr lang="ko-KR" altLang="en-US" dirty="0"/>
                        <a:t> 참고한다</a:t>
                      </a: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B1497DB1-A220-38C7-D7AD-F57169EF2A3F}"/>
              </a:ext>
            </a:extLst>
          </p:cNvPr>
          <p:cNvSpPr/>
          <p:nvPr/>
        </p:nvSpPr>
        <p:spPr>
          <a:xfrm>
            <a:off x="7960464" y="3899505"/>
            <a:ext cx="729428" cy="681791"/>
          </a:xfrm>
          <a:prstGeom prst="rect">
            <a:avLst/>
          </a:prstGeom>
          <a:solidFill>
            <a:srgbClr val="6587C6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E764B8-D81A-34B4-8FE4-CB61E843110A}"/>
              </a:ext>
            </a:extLst>
          </p:cNvPr>
          <p:cNvSpPr/>
          <p:nvPr/>
        </p:nvSpPr>
        <p:spPr>
          <a:xfrm>
            <a:off x="9667638" y="3893718"/>
            <a:ext cx="729428" cy="681791"/>
          </a:xfrm>
          <a:prstGeom prst="rect">
            <a:avLst/>
          </a:prstGeom>
          <a:solidFill>
            <a:srgbClr val="313DA3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52B28EC-F2D9-DBCA-3865-BFFD0B2EEFD1}"/>
              </a:ext>
            </a:extLst>
          </p:cNvPr>
          <p:cNvSpPr/>
          <p:nvPr/>
        </p:nvSpPr>
        <p:spPr>
          <a:xfrm>
            <a:off x="8814051" y="3893719"/>
            <a:ext cx="729428" cy="681791"/>
          </a:xfrm>
          <a:prstGeom prst="rect">
            <a:avLst/>
          </a:prstGeom>
          <a:solidFill>
            <a:srgbClr val="4370FE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B0664FA-422B-65BA-74E5-35D8A55F4A89}"/>
              </a:ext>
            </a:extLst>
          </p:cNvPr>
          <p:cNvSpPr/>
          <p:nvPr/>
        </p:nvSpPr>
        <p:spPr>
          <a:xfrm>
            <a:off x="10521225" y="3893717"/>
            <a:ext cx="729428" cy="681791"/>
          </a:xfrm>
          <a:prstGeom prst="rect">
            <a:avLst/>
          </a:prstGeom>
          <a:solidFill>
            <a:srgbClr val="24225D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1099AE1-3670-4F64-73A1-5B7244C42287}"/>
              </a:ext>
            </a:extLst>
          </p:cNvPr>
          <p:cNvSpPr/>
          <p:nvPr/>
        </p:nvSpPr>
        <p:spPr>
          <a:xfrm>
            <a:off x="6264599" y="5247789"/>
            <a:ext cx="442680" cy="41377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1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E17C8EB-2912-0807-15B6-9739D68361DB}"/>
              </a:ext>
            </a:extLst>
          </p:cNvPr>
          <p:cNvSpPr/>
          <p:nvPr/>
        </p:nvSpPr>
        <p:spPr>
          <a:xfrm>
            <a:off x="3261391" y="1252995"/>
            <a:ext cx="442680" cy="41377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1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B2B7000-89A1-93D2-4B5F-4989B5C70B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790" y="1252995"/>
            <a:ext cx="2453695" cy="244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066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233231"/>
              </p:ext>
            </p:extLst>
          </p:nvPr>
        </p:nvGraphicFramePr>
        <p:xfrm>
          <a:off x="1555750" y="1155762"/>
          <a:ext cx="9080500" cy="454647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270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0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70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830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lt1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>
                          <a:solidFill>
                            <a:schemeClr val="lt1"/>
                          </a:solidFill>
                        </a:rPr>
                        <a:t>오브젝트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>
                          <a:solidFill>
                            <a:schemeClr val="lt1"/>
                          </a:solidFill>
                        </a:rPr>
                        <a:t>등장 위치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>
                          <a:solidFill>
                            <a:schemeClr val="lt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30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/>
                        <a:t>톱니바퀴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층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/>
                        <a:t>3p </a:t>
                      </a:r>
                      <a:r>
                        <a:rPr lang="ko-KR" altLang="en-US" dirty="0"/>
                        <a:t>참조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830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/>
                        <a:t>별 연료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층 바닥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/>
                        <a:t>4p </a:t>
                      </a:r>
                      <a:r>
                        <a:rPr lang="ko-KR" altLang="en-US" dirty="0"/>
                        <a:t>참조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830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/>
                        <a:t>공구박스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층 테이블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/>
                        <a:t>5p </a:t>
                      </a:r>
                      <a:r>
                        <a:rPr lang="ko-KR" altLang="en-US" dirty="0"/>
                        <a:t>참조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830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/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/>
                        <a:t>별 조각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층 증기기관 옆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/>
                        <a:t>6p </a:t>
                      </a:r>
                      <a:r>
                        <a:rPr lang="ko-KR" altLang="en-US" dirty="0"/>
                        <a:t>참조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830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/>
                        <a:t>책</a:t>
                      </a:r>
                      <a:r>
                        <a:rPr lang="en-US" altLang="ko-KR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층 바닥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/>
                        <a:t>7p </a:t>
                      </a:r>
                      <a:r>
                        <a:rPr lang="ko-KR" altLang="en-US" dirty="0"/>
                        <a:t>참조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830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/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/>
                        <a:t>책</a:t>
                      </a:r>
                      <a:r>
                        <a:rPr lang="en-US" altLang="ko-KR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층 바닥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/>
                        <a:t>8p </a:t>
                      </a:r>
                      <a:r>
                        <a:rPr lang="ko-KR" altLang="en-US" dirty="0"/>
                        <a:t>참조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830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/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/>
                        <a:t>책</a:t>
                      </a:r>
                      <a:r>
                        <a:rPr lang="en-US" altLang="ko-KR" dirty="0"/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층 바닥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/>
                        <a:t>9p </a:t>
                      </a:r>
                      <a:r>
                        <a:rPr lang="ko-KR" altLang="en-US" dirty="0"/>
                        <a:t>참조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555750" y="484380"/>
            <a:ext cx="2879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dirty="0"/>
              <a:t>1. </a:t>
            </a:r>
            <a:r>
              <a:rPr lang="ko-KR" altLang="en-US" dirty="0"/>
              <a:t>직접 얻어야 하는 아이템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/>
          <a:srcRect l="36870" t="49760" r="21570" b="3340"/>
          <a:stretch>
            <a:fillRect/>
          </a:stretch>
        </p:blipFill>
        <p:spPr>
          <a:xfrm>
            <a:off x="4263937" y="4690703"/>
            <a:ext cx="405379" cy="394908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7824541"/>
              </p:ext>
            </p:extLst>
          </p:nvPr>
        </p:nvGraphicFramePr>
        <p:xfrm>
          <a:off x="5530452" y="323825"/>
          <a:ext cx="6299574" cy="585703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889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097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277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200" dirty="0">
                          <a:solidFill>
                            <a:schemeClr val="lt1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200" dirty="0">
                          <a:solidFill>
                            <a:schemeClr val="lt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513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/>
                        <a:t>참고이미지 </a:t>
                      </a:r>
                      <a:r>
                        <a:rPr lang="en-US" altLang="ko-KR" dirty="0"/>
                        <a:t>/</a:t>
                      </a:r>
                    </a:p>
                    <a:p>
                      <a:pPr algn="ctr">
                        <a:defRPr/>
                      </a:pPr>
                      <a:r>
                        <a:rPr lang="ko-KR" altLang="en-US" dirty="0"/>
                        <a:t>주요 색상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157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57040" indent="-257040">
                        <a:buFont typeface="Arial"/>
                        <a:buChar char="•"/>
                        <a:defRPr/>
                      </a:pPr>
                      <a:r>
                        <a:rPr lang="ko-KR" altLang="en-US" dirty="0"/>
                        <a:t>로마 숫자를 톱니바퀴 가장자리에 추가한다</a:t>
                      </a: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5755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57040" indent="-257040">
                        <a:buFont typeface="Arial"/>
                        <a:buChar char="•"/>
                        <a:defRPr/>
                      </a:pPr>
                      <a:r>
                        <a:rPr lang="ko-KR" altLang="en-US" dirty="0"/>
                        <a:t>안쪽은 작은 톱니바퀴들로 채워져 있다</a:t>
                      </a:r>
                    </a:p>
                    <a:p>
                      <a:pPr marL="257040" indent="-257040">
                        <a:buFont typeface="Arial"/>
                        <a:buChar char="•"/>
                        <a:defRPr/>
                      </a:pPr>
                      <a:r>
                        <a:rPr lang="ko-KR" altLang="en-US" dirty="0"/>
                        <a:t>가동이 멈춘 형태이며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시 </a:t>
                      </a:r>
                      <a:r>
                        <a:rPr lang="en-US" altLang="ko-KR" dirty="0"/>
                        <a:t>10</a:t>
                      </a:r>
                      <a:r>
                        <a:rPr lang="ko-KR" altLang="en-US" dirty="0"/>
                        <a:t>분을 가리킨다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41091" y="449532"/>
            <a:ext cx="1348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dirty="0"/>
              <a:t>1)</a:t>
            </a:r>
            <a:r>
              <a:rPr lang="ko-KR" altLang="en-US" dirty="0"/>
              <a:t> 톱니바퀴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36870" t="49760" r="21570" b="3340"/>
          <a:stretch>
            <a:fillRect/>
          </a:stretch>
        </p:blipFill>
        <p:spPr>
          <a:xfrm>
            <a:off x="325277" y="2672827"/>
            <a:ext cx="2924338" cy="2848807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677723" y="3038945"/>
            <a:ext cx="2171824" cy="2011088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cxnSp>
        <p:nvCxnSpPr>
          <p:cNvPr id="9" name="연결선: 꺾임 8"/>
          <p:cNvCxnSpPr>
            <a:stCxn id="11" idx="1"/>
            <a:endCxn id="7" idx="0"/>
          </p:cNvCxnSpPr>
          <p:nvPr/>
        </p:nvCxnSpPr>
        <p:spPr>
          <a:xfrm flipH="1">
            <a:off x="1763635" y="1963333"/>
            <a:ext cx="1186677" cy="1075612"/>
          </a:xfrm>
          <a:prstGeom prst="bentConnector2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950312" y="887008"/>
            <a:ext cx="2290762" cy="2152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  <p:sp>
        <p:nvSpPr>
          <p:cNvPr id="13" name="타원 12"/>
          <p:cNvSpPr/>
          <p:nvPr/>
        </p:nvSpPr>
        <p:spPr>
          <a:xfrm>
            <a:off x="1127298" y="3416257"/>
            <a:ext cx="1274446" cy="1274446"/>
          </a:xfrm>
          <a:prstGeom prst="ellipse">
            <a:avLst/>
          </a:prstGeom>
          <a:noFill/>
          <a:ln w="63500">
            <a:solidFill>
              <a:srgbClr val="FFD7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cxnSp>
        <p:nvCxnSpPr>
          <p:cNvPr id="14" name="연결선: 꺾임 13"/>
          <p:cNvCxnSpPr>
            <a:stCxn id="8" idx="2"/>
            <a:endCxn id="13" idx="6"/>
          </p:cNvCxnSpPr>
          <p:nvPr/>
        </p:nvCxnSpPr>
        <p:spPr>
          <a:xfrm flipH="1" flipV="1">
            <a:off x="2401744" y="4053480"/>
            <a:ext cx="1290435" cy="1143064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/>
          <p:cNvGrpSpPr/>
          <p:nvPr/>
        </p:nvGrpSpPr>
        <p:grpSpPr>
          <a:xfrm>
            <a:off x="3692179" y="4422096"/>
            <a:ext cx="1548895" cy="1548895"/>
            <a:chOff x="4466624" y="4422097"/>
            <a:chExt cx="1548895" cy="1548895"/>
          </a:xfrm>
        </p:grpSpPr>
        <p:sp>
          <p:nvSpPr>
            <p:cNvPr id="8" name="타원 7"/>
            <p:cNvSpPr/>
            <p:nvPr/>
          </p:nvSpPr>
          <p:spPr>
            <a:xfrm>
              <a:off x="4466624" y="4422097"/>
              <a:ext cx="1548895" cy="1548895"/>
            </a:xfrm>
            <a:prstGeom prst="ellipse">
              <a:avLst/>
            </a:prstGeom>
            <a:noFill/>
            <a:ln w="63500">
              <a:solidFill>
                <a:srgbClr val="FFD7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dirty="0"/>
            </a:p>
          </p:txBody>
        </p:sp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5"/>
            <a:srcRect l="28380" t="15530" r="19730" b="38010"/>
            <a:stretch>
              <a:fillRect/>
            </a:stretch>
          </p:blipFill>
          <p:spPr>
            <a:xfrm>
              <a:off x="4672494" y="4625063"/>
              <a:ext cx="1190625" cy="100210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1288" h="1002812">
                  <a:moveTo>
                    <a:pt x="933176" y="109217"/>
                  </a:moveTo>
                  <a:lnTo>
                    <a:pt x="1082087" y="9928"/>
                  </a:lnTo>
                  <a:lnTo>
                    <a:pt x="1161506" y="0"/>
                  </a:lnTo>
                  <a:lnTo>
                    <a:pt x="1191288" y="39715"/>
                  </a:lnTo>
                  <a:cubicBezTo>
                    <a:pt x="1190626" y="40377"/>
                    <a:pt x="1182023" y="48982"/>
                    <a:pt x="1181361" y="49644"/>
                  </a:cubicBezTo>
                  <a:lnTo>
                    <a:pt x="1121796" y="129074"/>
                  </a:lnTo>
                  <a:lnTo>
                    <a:pt x="1042378" y="248220"/>
                  </a:lnTo>
                  <a:lnTo>
                    <a:pt x="943103" y="417010"/>
                  </a:lnTo>
                  <a:lnTo>
                    <a:pt x="893466" y="645374"/>
                  </a:lnTo>
                  <a:lnTo>
                    <a:pt x="724700" y="963096"/>
                  </a:lnTo>
                  <a:lnTo>
                    <a:pt x="436805" y="1002812"/>
                  </a:lnTo>
                  <a:cubicBezTo>
                    <a:pt x="436143" y="1002812"/>
                    <a:pt x="427539" y="1002812"/>
                    <a:pt x="426878" y="1002812"/>
                  </a:cubicBezTo>
                  <a:lnTo>
                    <a:pt x="198547" y="784377"/>
                  </a:lnTo>
                  <a:lnTo>
                    <a:pt x="148911" y="486513"/>
                  </a:lnTo>
                  <a:lnTo>
                    <a:pt x="79419" y="278007"/>
                  </a:lnTo>
                  <a:lnTo>
                    <a:pt x="0" y="129074"/>
                  </a:lnTo>
                  <a:lnTo>
                    <a:pt x="69491" y="89359"/>
                  </a:lnTo>
                  <a:lnTo>
                    <a:pt x="218402" y="109217"/>
                  </a:lnTo>
                  <a:lnTo>
                    <a:pt x="337531" y="278007"/>
                  </a:lnTo>
                  <a:lnTo>
                    <a:pt x="426878" y="377295"/>
                  </a:lnTo>
                  <a:lnTo>
                    <a:pt x="585716" y="357437"/>
                  </a:lnTo>
                  <a:lnTo>
                    <a:pt x="744555" y="278007"/>
                  </a:lnTo>
                  <a:lnTo>
                    <a:pt x="933176" y="109217"/>
                  </a:lnTo>
                  <a:close/>
                </a:path>
              </a:pathLst>
            </a:custGeom>
            <a:ln w="25400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/>
            <a:srcRect l="36870" t="49760" r="21570" b="3340"/>
            <a:stretch>
              <a:fillRect/>
            </a:stretch>
          </p:blipFill>
          <p:spPr>
            <a:xfrm>
              <a:off x="4708967" y="4999090"/>
              <a:ext cx="275728" cy="268606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3"/>
            <a:srcRect l="36870" t="49760" r="21570" b="3340"/>
            <a:stretch>
              <a:fillRect/>
            </a:stretch>
          </p:blipFill>
          <p:spPr>
            <a:xfrm>
              <a:off x="5409613" y="5032142"/>
              <a:ext cx="405379" cy="394908"/>
            </a:xfrm>
            <a:prstGeom prst="rect">
              <a:avLst/>
            </a:prstGeom>
          </p:spPr>
        </p:pic>
      </p:grpSp>
      <p:pic>
        <p:nvPicPr>
          <p:cNvPr id="18" name="그림 14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787929" y="1209248"/>
            <a:ext cx="1784621" cy="1784621"/>
          </a:xfrm>
          <a:prstGeom prst="rect">
            <a:avLst/>
          </a:prstGeom>
          <a:ln>
            <a:noFill/>
          </a:ln>
        </p:spPr>
      </p:pic>
      <p:sp>
        <p:nvSpPr>
          <p:cNvPr id="24" name="직사각형 23"/>
          <p:cNvSpPr/>
          <p:nvPr/>
        </p:nvSpPr>
        <p:spPr>
          <a:xfrm>
            <a:off x="1787446" y="1991908"/>
            <a:ext cx="442680" cy="41377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1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3075536" y="4763724"/>
            <a:ext cx="442680" cy="41377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2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270889" y="3890345"/>
            <a:ext cx="442680" cy="41377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1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6270889" y="5240294"/>
            <a:ext cx="442680" cy="41377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2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9785906" y="1371173"/>
            <a:ext cx="599630" cy="560470"/>
          </a:xfrm>
          <a:prstGeom prst="rect">
            <a:avLst/>
          </a:prstGeom>
          <a:solidFill>
            <a:srgbClr val="AD7F49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31" name="직사각형 30"/>
          <p:cNvSpPr/>
          <p:nvPr/>
        </p:nvSpPr>
        <p:spPr>
          <a:xfrm>
            <a:off x="10656405" y="2198793"/>
            <a:ext cx="599630" cy="560470"/>
          </a:xfrm>
          <a:prstGeom prst="rect">
            <a:avLst/>
          </a:prstGeom>
          <a:solidFill>
            <a:srgbClr val="21160F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32" name="직사각형 31"/>
          <p:cNvSpPr/>
          <p:nvPr/>
        </p:nvSpPr>
        <p:spPr>
          <a:xfrm>
            <a:off x="9785906" y="2198793"/>
            <a:ext cx="599630" cy="560470"/>
          </a:xfrm>
          <a:prstGeom prst="rect">
            <a:avLst/>
          </a:prstGeom>
          <a:solidFill>
            <a:srgbClr val="78522E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33" name="직사각형 32"/>
          <p:cNvSpPr/>
          <p:nvPr/>
        </p:nvSpPr>
        <p:spPr>
          <a:xfrm>
            <a:off x="10656405" y="1371173"/>
            <a:ext cx="599630" cy="560470"/>
          </a:xfrm>
          <a:prstGeom prst="rect">
            <a:avLst/>
          </a:prstGeom>
          <a:solidFill>
            <a:srgbClr val="D4B37C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5FEEE0B-FA5E-CB36-F569-3DB83C6652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" t="9167" r="79914" b="19293"/>
          <a:stretch/>
        </p:blipFill>
        <p:spPr>
          <a:xfrm>
            <a:off x="890020" y="1140508"/>
            <a:ext cx="1409084" cy="49062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41091" y="449532"/>
            <a:ext cx="1170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dirty="0"/>
              <a:t>2)</a:t>
            </a:r>
            <a:r>
              <a:rPr lang="ko-KR" altLang="en-US" dirty="0"/>
              <a:t> 별 연료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3239065" y="2232772"/>
            <a:ext cx="1820270" cy="1584484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cxnSp>
        <p:nvCxnSpPr>
          <p:cNvPr id="7" name="연결선: 꺾임 6"/>
          <p:cNvCxnSpPr>
            <a:cxnSpLocks/>
            <a:stCxn id="6" idx="1"/>
            <a:endCxn id="9" idx="3"/>
          </p:cNvCxnSpPr>
          <p:nvPr/>
        </p:nvCxnSpPr>
        <p:spPr>
          <a:xfrm rot="10800000">
            <a:off x="2228893" y="2294672"/>
            <a:ext cx="1010172" cy="73034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766184" y="2582894"/>
            <a:ext cx="442680" cy="41377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2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968503" y="2017600"/>
            <a:ext cx="1260390" cy="5541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rcRect t="13470" b="11610"/>
          <a:stretch>
            <a:fillRect/>
          </a:stretch>
        </p:blipFill>
        <p:spPr>
          <a:xfrm>
            <a:off x="3239065" y="628625"/>
            <a:ext cx="1853829" cy="1388974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131171"/>
              </p:ext>
            </p:extLst>
          </p:nvPr>
        </p:nvGraphicFramePr>
        <p:xfrm>
          <a:off x="5448142" y="264578"/>
          <a:ext cx="6299575" cy="64045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7929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06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405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200" dirty="0">
                          <a:solidFill>
                            <a:schemeClr val="lt1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200" dirty="0">
                          <a:solidFill>
                            <a:schemeClr val="lt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493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/>
                        <a:t>참고이미지</a:t>
                      </a:r>
                      <a:r>
                        <a:rPr lang="en-US" altLang="ko-KR" dirty="0"/>
                        <a:t> /</a:t>
                      </a:r>
                    </a:p>
                    <a:p>
                      <a:pPr algn="ctr">
                        <a:defRPr/>
                      </a:pPr>
                      <a:r>
                        <a:rPr lang="ko-KR" altLang="en-US" dirty="0"/>
                        <a:t>주요 색상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432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57040" indent="-257040">
                        <a:buFont typeface="Arial"/>
                        <a:buChar char="•"/>
                        <a:defRPr/>
                      </a:pPr>
                      <a:r>
                        <a:rPr lang="ko-KR" altLang="en-US" dirty="0"/>
                        <a:t>연료 통 상단은 둥근 형태이며 열리지 않는 뚜껑으로 막혀 있다</a:t>
                      </a: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432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57040" indent="-257040">
                        <a:buFont typeface="Arial"/>
                        <a:buChar char="•"/>
                        <a:defRPr/>
                      </a:pPr>
                      <a:r>
                        <a:rPr lang="ko-KR" altLang="en-US" dirty="0"/>
                        <a:t>검은색 철 고정장치가 묶여 있다</a:t>
                      </a: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037371"/>
                  </a:ext>
                </a:extLst>
              </a:tr>
              <a:tr h="81432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57040" indent="-257040">
                        <a:buFont typeface="Arial"/>
                        <a:buChar char="•"/>
                        <a:defRPr/>
                      </a:pPr>
                      <a:r>
                        <a:rPr lang="ko-KR" altLang="en-US" dirty="0"/>
                        <a:t>원통을 감싸는 철판이 달려 있다</a:t>
                      </a: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9907693"/>
                  </a:ext>
                </a:extLst>
              </a:tr>
              <a:tr h="108263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57040" indent="-257040">
                        <a:buFont typeface="Arial"/>
                        <a:buChar char="•"/>
                        <a:defRPr/>
                      </a:pPr>
                      <a:r>
                        <a:rPr lang="ko-KR" altLang="en-US" dirty="0"/>
                        <a:t>철 재질이며 색깔은 검정이다</a:t>
                      </a: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타원 11"/>
          <p:cNvSpPr/>
          <p:nvPr/>
        </p:nvSpPr>
        <p:spPr>
          <a:xfrm>
            <a:off x="1003609" y="1285013"/>
            <a:ext cx="1260389" cy="761162"/>
          </a:xfrm>
          <a:prstGeom prst="ellipse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cxnSp>
        <p:nvCxnSpPr>
          <p:cNvPr id="13" name="연결선: 꺾임 12"/>
          <p:cNvCxnSpPr>
            <a:cxnSpLocks/>
            <a:stCxn id="10" idx="1"/>
            <a:endCxn id="12" idx="0"/>
          </p:cNvCxnSpPr>
          <p:nvPr/>
        </p:nvCxnSpPr>
        <p:spPr>
          <a:xfrm rot="10800000">
            <a:off x="1633805" y="1285014"/>
            <a:ext cx="1605261" cy="38099"/>
          </a:xfrm>
          <a:prstGeom prst="bentConnector4">
            <a:avLst>
              <a:gd name="adj1" fmla="val 30371"/>
              <a:gd name="adj2" fmla="val 700016"/>
            </a:avLst>
          </a:prstGeom>
          <a:ln w="38100">
            <a:solidFill>
              <a:srgbClr val="289B6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2777335" y="893545"/>
            <a:ext cx="442680" cy="41377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1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4BA1B6FE-BC55-D1F5-F5B2-398BD102CE2F}"/>
              </a:ext>
            </a:extLst>
          </p:cNvPr>
          <p:cNvSpPr/>
          <p:nvPr/>
        </p:nvSpPr>
        <p:spPr>
          <a:xfrm>
            <a:off x="1092820" y="2702564"/>
            <a:ext cx="1010173" cy="876977"/>
          </a:xfrm>
          <a:prstGeom prst="roundRect">
            <a:avLst/>
          </a:prstGeom>
          <a:noFill/>
          <a:ln w="3810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0532A0F4-F963-3F6D-F6CB-F0C743BE2A4D}"/>
              </a:ext>
            </a:extLst>
          </p:cNvPr>
          <p:cNvCxnSpPr>
            <a:cxnSpLocks/>
            <a:stCxn id="38" idx="1"/>
            <a:endCxn id="27" idx="2"/>
          </p:cNvCxnSpPr>
          <p:nvPr/>
        </p:nvCxnSpPr>
        <p:spPr>
          <a:xfrm rot="10800000">
            <a:off x="1597907" y="3579541"/>
            <a:ext cx="830714" cy="1524380"/>
          </a:xfrm>
          <a:prstGeom prst="bentConnector2">
            <a:avLst/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그림 37">
            <a:extLst>
              <a:ext uri="{FF2B5EF4-FFF2-40B4-BE49-F238E27FC236}">
                <a16:creationId xmlns:a16="http://schemas.microsoft.com/office/drawing/2014/main" id="{220B6F9F-3398-B9A6-C424-9CF30712729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1" t="9844" r="15065" b="9850"/>
          <a:stretch/>
        </p:blipFill>
        <p:spPr>
          <a:xfrm>
            <a:off x="2428621" y="4243387"/>
            <a:ext cx="1560485" cy="1721068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4AD88A7-0685-D4D6-8FF1-5172C6F5A2A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3758140" y="4761813"/>
            <a:ext cx="1404938" cy="1628775"/>
          </a:xfrm>
          <a:prstGeom prst="rect">
            <a:avLst/>
          </a:prstGeom>
          <a:ln w="19050">
            <a:solidFill>
              <a:schemeClr val="accent4"/>
            </a:solidFill>
          </a:ln>
        </p:spPr>
      </p:pic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2B5A9000-0F50-B99F-BB04-3D1F7E68389C}"/>
              </a:ext>
            </a:extLst>
          </p:cNvPr>
          <p:cNvCxnSpPr>
            <a:cxnSpLocks/>
            <a:stCxn id="42" idx="1"/>
          </p:cNvCxnSpPr>
          <p:nvPr/>
        </p:nvCxnSpPr>
        <p:spPr>
          <a:xfrm rot="10800000">
            <a:off x="3220016" y="5035629"/>
            <a:ext cx="538125" cy="540573"/>
          </a:xfrm>
          <a:prstGeom prst="bentConnector2">
            <a:avLst/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25942F4-DFD6-FD59-E5FF-142AE96D47F3}"/>
              </a:ext>
            </a:extLst>
          </p:cNvPr>
          <p:cNvSpPr/>
          <p:nvPr/>
        </p:nvSpPr>
        <p:spPr>
          <a:xfrm>
            <a:off x="1631116" y="4679000"/>
            <a:ext cx="442680" cy="41377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3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03DF98E-4F70-21FC-09F3-1C6A274A586E}"/>
              </a:ext>
            </a:extLst>
          </p:cNvPr>
          <p:cNvSpPr/>
          <p:nvPr/>
        </p:nvSpPr>
        <p:spPr>
          <a:xfrm>
            <a:off x="3267738" y="5162432"/>
            <a:ext cx="442680" cy="41377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4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0AB95D87-D2EB-BFB4-1E58-959FA327F518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3" r="22349"/>
          <a:stretch/>
        </p:blipFill>
        <p:spPr>
          <a:xfrm>
            <a:off x="7584343" y="767417"/>
            <a:ext cx="1315845" cy="2210469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62055DEB-04B9-1877-11A7-918076D7E79D}"/>
              </a:ext>
            </a:extLst>
          </p:cNvPr>
          <p:cNvSpPr/>
          <p:nvPr/>
        </p:nvSpPr>
        <p:spPr>
          <a:xfrm>
            <a:off x="9752026" y="1312182"/>
            <a:ext cx="599630" cy="560470"/>
          </a:xfrm>
          <a:prstGeom prst="rect">
            <a:avLst/>
          </a:prstGeom>
          <a:solidFill>
            <a:srgbClr val="AEB7BC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53E0875-1CB9-2000-0769-978897FB02D0}"/>
              </a:ext>
            </a:extLst>
          </p:cNvPr>
          <p:cNvSpPr/>
          <p:nvPr/>
        </p:nvSpPr>
        <p:spPr>
          <a:xfrm>
            <a:off x="10622525" y="2139801"/>
            <a:ext cx="599630" cy="560470"/>
          </a:xfrm>
          <a:prstGeom prst="rect">
            <a:avLst/>
          </a:prstGeom>
          <a:solidFill>
            <a:srgbClr val="C5CED5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EE430430-7DC4-5B4D-172D-A59E02BD8641}"/>
              </a:ext>
            </a:extLst>
          </p:cNvPr>
          <p:cNvSpPr/>
          <p:nvPr/>
        </p:nvSpPr>
        <p:spPr>
          <a:xfrm>
            <a:off x="9752026" y="2139801"/>
            <a:ext cx="599630" cy="560470"/>
          </a:xfrm>
          <a:prstGeom prst="rect">
            <a:avLst/>
          </a:prstGeom>
          <a:solidFill>
            <a:schemeClr val="tx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7D73D42-DA8C-1BB8-D8C9-67C2F3C498B5}"/>
              </a:ext>
            </a:extLst>
          </p:cNvPr>
          <p:cNvSpPr/>
          <p:nvPr/>
        </p:nvSpPr>
        <p:spPr>
          <a:xfrm>
            <a:off x="10622525" y="1312182"/>
            <a:ext cx="599630" cy="560470"/>
          </a:xfrm>
          <a:prstGeom prst="rect">
            <a:avLst/>
          </a:prstGeom>
          <a:solidFill>
            <a:srgbClr val="747474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0848060-C88D-5F1C-6527-64CD5F0D883A}"/>
              </a:ext>
            </a:extLst>
          </p:cNvPr>
          <p:cNvSpPr/>
          <p:nvPr/>
        </p:nvSpPr>
        <p:spPr>
          <a:xfrm>
            <a:off x="6098782" y="3372656"/>
            <a:ext cx="442680" cy="41377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1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0E18B832-67D5-8F04-7CC9-9B7AAB1B5611}"/>
              </a:ext>
            </a:extLst>
          </p:cNvPr>
          <p:cNvSpPr/>
          <p:nvPr/>
        </p:nvSpPr>
        <p:spPr>
          <a:xfrm>
            <a:off x="6098782" y="4134846"/>
            <a:ext cx="442680" cy="41377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2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27C99BE-8288-C13F-0BAD-F210B0FD34F1}"/>
              </a:ext>
            </a:extLst>
          </p:cNvPr>
          <p:cNvSpPr/>
          <p:nvPr/>
        </p:nvSpPr>
        <p:spPr>
          <a:xfrm>
            <a:off x="6096000" y="4936651"/>
            <a:ext cx="442680" cy="41377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3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E457E87-995F-C71D-FBF6-8D9773B75884}"/>
              </a:ext>
            </a:extLst>
          </p:cNvPr>
          <p:cNvSpPr/>
          <p:nvPr/>
        </p:nvSpPr>
        <p:spPr>
          <a:xfrm>
            <a:off x="6103600" y="5839885"/>
            <a:ext cx="442680" cy="41377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4</a:t>
            </a: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A7E23FC-59A2-BD02-A1A4-5A9D29BDB235}"/>
              </a:ext>
            </a:extLst>
          </p:cNvPr>
          <p:cNvSpPr/>
          <p:nvPr/>
        </p:nvSpPr>
        <p:spPr>
          <a:xfrm>
            <a:off x="2873446" y="6110353"/>
            <a:ext cx="599630" cy="560470"/>
          </a:xfrm>
          <a:prstGeom prst="rect">
            <a:avLst/>
          </a:prstGeom>
          <a:solidFill>
            <a:schemeClr val="tx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EE336A2C-47D9-2118-A75E-1F84EEC0E3DA}"/>
              </a:ext>
            </a:extLst>
          </p:cNvPr>
          <p:cNvCxnSpPr>
            <a:cxnSpLocks/>
            <a:stCxn id="42" idx="2"/>
            <a:endCxn id="62" idx="3"/>
          </p:cNvCxnSpPr>
          <p:nvPr/>
        </p:nvCxnSpPr>
        <p:spPr>
          <a:xfrm rot="5400000">
            <a:off x="3966843" y="5896822"/>
            <a:ext cx="12700" cy="987533"/>
          </a:xfrm>
          <a:prstGeom prst="bentConnector4">
            <a:avLst>
              <a:gd name="adj1" fmla="val 2191307"/>
              <a:gd name="adj2" fmla="val 75502"/>
            </a:avLst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1091" y="449532"/>
            <a:ext cx="1348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dirty="0"/>
              <a:t>3)</a:t>
            </a:r>
            <a:r>
              <a:rPr lang="ko-KR" altLang="en-US" dirty="0"/>
              <a:t> 공구박스</a:t>
            </a:r>
          </a:p>
        </p:txBody>
      </p:sp>
      <p:pic>
        <p:nvPicPr>
          <p:cNvPr id="5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7489" y="2139069"/>
            <a:ext cx="2579861" cy="2579861"/>
          </a:xfrm>
          <a:prstGeom prst="rect">
            <a:avLst/>
          </a:prstGeom>
          <a:ln>
            <a:noFill/>
          </a:ln>
        </p:spPr>
      </p:pic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5578886" y="811229"/>
          <a:ext cx="6299574" cy="5235541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905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3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774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200" dirty="0">
                          <a:solidFill>
                            <a:schemeClr val="lt1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200" dirty="0">
                          <a:solidFill>
                            <a:schemeClr val="lt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82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/>
                        <a:t>참고이미지</a:t>
                      </a:r>
                      <a:r>
                        <a:rPr lang="en-US" altLang="ko-KR" dirty="0"/>
                        <a:t> /</a:t>
                      </a:r>
                    </a:p>
                    <a:p>
                      <a:pPr algn="ctr">
                        <a:defRPr/>
                      </a:pPr>
                      <a:r>
                        <a:rPr lang="ko-KR" altLang="en-US" dirty="0"/>
                        <a:t>주요 색상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268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57040" indent="-257040">
                        <a:buFont typeface="Arial"/>
                        <a:buChar char="•"/>
                        <a:defRPr/>
                      </a:pPr>
                      <a:r>
                        <a:rPr lang="ko-KR" altLang="en-US" dirty="0"/>
                        <a:t>뚜껑이 열린 상태이다</a:t>
                      </a:r>
                    </a:p>
                    <a:p>
                      <a:pPr marL="257040" indent="-257040">
                        <a:buFont typeface="Arial"/>
                        <a:buChar char="•"/>
                        <a:defRPr/>
                      </a:pPr>
                      <a:r>
                        <a:rPr lang="ko-KR" altLang="en-US" dirty="0"/>
                        <a:t>공구상자 안쪽 색깔은 검정이다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681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57040" indent="-257040">
                        <a:buFont typeface="Arial"/>
                        <a:buChar char="•"/>
                        <a:defRPr/>
                      </a:pPr>
                      <a:r>
                        <a:rPr lang="ko-KR" altLang="en-US" dirty="0"/>
                        <a:t>망치와 스패너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드라이버 같은 공구가 튀어나와 밖에서 볼 수 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 rot="380511">
            <a:off x="632984" y="3000375"/>
            <a:ext cx="1988870" cy="4439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cxnSp>
        <p:nvCxnSpPr>
          <p:cNvPr id="9" name="연결선: 꺾임 8"/>
          <p:cNvCxnSpPr>
            <a:stCxn id="18" idx="1"/>
            <a:endCxn id="8" idx="2"/>
          </p:cNvCxnSpPr>
          <p:nvPr/>
        </p:nvCxnSpPr>
        <p:spPr>
          <a:xfrm flipH="1" flipV="1">
            <a:off x="1602899" y="3442979"/>
            <a:ext cx="1447574" cy="1546585"/>
          </a:xfrm>
          <a:prstGeom prst="bentConnector2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639485" y="4566269"/>
            <a:ext cx="442680" cy="41377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2</a:t>
            </a:r>
          </a:p>
        </p:txBody>
      </p:sp>
      <p:pic>
        <p:nvPicPr>
          <p:cNvPr id="11" name="그림 2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004817" y="1987290"/>
            <a:ext cx="1447715" cy="1441709"/>
          </a:xfrm>
          <a:prstGeom prst="rect">
            <a:avLst/>
          </a:prstGeom>
          <a:ln>
            <a:noFill/>
          </a:ln>
        </p:spPr>
      </p:pic>
      <p:sp>
        <p:nvSpPr>
          <p:cNvPr id="12" name="직사각형 11"/>
          <p:cNvSpPr/>
          <p:nvPr/>
        </p:nvSpPr>
        <p:spPr>
          <a:xfrm>
            <a:off x="9882770" y="1858834"/>
            <a:ext cx="599630" cy="560470"/>
          </a:xfrm>
          <a:prstGeom prst="rect">
            <a:avLst/>
          </a:prstGeom>
          <a:solidFill>
            <a:srgbClr val="1A1A1A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13" name="직사각형 12"/>
          <p:cNvSpPr/>
          <p:nvPr/>
        </p:nvSpPr>
        <p:spPr>
          <a:xfrm>
            <a:off x="10753269" y="2686453"/>
            <a:ext cx="599630" cy="560470"/>
          </a:xfrm>
          <a:prstGeom prst="rect">
            <a:avLst/>
          </a:prstGeom>
          <a:solidFill>
            <a:srgbClr val="D6D8E6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14" name="직사각형 13"/>
          <p:cNvSpPr/>
          <p:nvPr/>
        </p:nvSpPr>
        <p:spPr>
          <a:xfrm>
            <a:off x="9882770" y="2686453"/>
            <a:ext cx="599630" cy="560470"/>
          </a:xfrm>
          <a:prstGeom prst="rect">
            <a:avLst/>
          </a:prstGeom>
          <a:solidFill>
            <a:srgbClr val="D2D3D4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15" name="직사각형 14"/>
          <p:cNvSpPr/>
          <p:nvPr/>
        </p:nvSpPr>
        <p:spPr>
          <a:xfrm>
            <a:off x="10753269" y="1858834"/>
            <a:ext cx="599630" cy="560470"/>
          </a:xfrm>
          <a:prstGeom prst="rect">
            <a:avLst/>
          </a:prstGeom>
          <a:solidFill>
            <a:srgbClr val="1E2744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grpSp>
        <p:nvGrpSpPr>
          <p:cNvPr id="19" name="그룹 18"/>
          <p:cNvGrpSpPr/>
          <p:nvPr/>
        </p:nvGrpSpPr>
        <p:grpSpPr>
          <a:xfrm>
            <a:off x="2917350" y="3966111"/>
            <a:ext cx="2129683" cy="2080659"/>
            <a:chOff x="2784226" y="811229"/>
            <a:chExt cx="2129683" cy="2080659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4"/>
            <a:srcRect l="8500" t="13770" r="12180" b="3570"/>
            <a:stretch>
              <a:fillRect/>
            </a:stretch>
          </p:blipFill>
          <p:spPr>
            <a:xfrm rot="2516402">
              <a:off x="2784226" y="1283114"/>
              <a:ext cx="1294403" cy="1348990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5"/>
            <a:srcRect l="33300" t="22830" r="29140" b="17890"/>
            <a:stretch>
              <a:fillRect/>
            </a:stretch>
          </p:blipFill>
          <p:spPr>
            <a:xfrm>
              <a:off x="3813382" y="1053268"/>
              <a:ext cx="1100526" cy="1838619"/>
            </a:xfrm>
            <a:prstGeom prst="rect">
              <a:avLst/>
            </a:prstGeom>
          </p:spPr>
        </p:pic>
        <p:sp>
          <p:nvSpPr>
            <p:cNvPr id="18" name="직사각형 17"/>
            <p:cNvSpPr/>
            <p:nvPr/>
          </p:nvSpPr>
          <p:spPr>
            <a:xfrm>
              <a:off x="2917350" y="811229"/>
              <a:ext cx="1996559" cy="204690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ko-KR" dirty="0"/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6328368" y="4216272"/>
            <a:ext cx="442680" cy="41377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1</a:t>
            </a:r>
          </a:p>
        </p:txBody>
      </p:sp>
      <p:sp>
        <p:nvSpPr>
          <p:cNvPr id="23" name="타원 22"/>
          <p:cNvSpPr/>
          <p:nvPr/>
        </p:nvSpPr>
        <p:spPr>
          <a:xfrm>
            <a:off x="1354478" y="2532770"/>
            <a:ext cx="661012" cy="661012"/>
          </a:xfrm>
          <a:prstGeom prst="ellipse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24" name="화살표: U자형 23"/>
          <p:cNvSpPr/>
          <p:nvPr/>
        </p:nvSpPr>
        <p:spPr>
          <a:xfrm>
            <a:off x="1711482" y="1987291"/>
            <a:ext cx="1205867" cy="560470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75000"/>
            </a:avLst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015490" y="1573521"/>
            <a:ext cx="442680" cy="41377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1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328368" y="5283711"/>
            <a:ext cx="442680" cy="41377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1091" y="449532"/>
            <a:ext cx="1170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dirty="0"/>
              <a:t>4)</a:t>
            </a:r>
            <a:r>
              <a:rPr lang="ko-KR" altLang="en-US" dirty="0"/>
              <a:t> 별 조각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5578886" y="811229"/>
          <a:ext cx="6299574" cy="5235541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905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3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774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200" dirty="0">
                          <a:solidFill>
                            <a:schemeClr val="lt1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200" dirty="0">
                          <a:solidFill>
                            <a:schemeClr val="lt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82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/>
                        <a:t>참고이미지</a:t>
                      </a:r>
                      <a:r>
                        <a:rPr lang="en-US" altLang="ko-KR" dirty="0"/>
                        <a:t> /</a:t>
                      </a:r>
                    </a:p>
                    <a:p>
                      <a:pPr algn="ctr">
                        <a:defRPr/>
                      </a:pPr>
                      <a:r>
                        <a:rPr lang="ko-KR" altLang="en-US" dirty="0"/>
                        <a:t>주요 색상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268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57040" indent="-257040">
                        <a:buFont typeface="Arial"/>
                        <a:buChar char="•"/>
                        <a:defRPr/>
                      </a:pPr>
                      <a:r>
                        <a:rPr lang="ko-KR" altLang="en-US" dirty="0"/>
                        <a:t>가장자리는 참고이미지처럼 뾰족하게 만든다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681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57040" indent="-257040">
                        <a:buFont typeface="Arial"/>
                        <a:buChar char="•"/>
                        <a:defRPr/>
                      </a:pPr>
                      <a:r>
                        <a:rPr lang="ko-KR" altLang="en-US" dirty="0"/>
                        <a:t>파란색 계열만 사용한다</a:t>
                      </a:r>
                    </a:p>
                    <a:p>
                      <a:pPr marL="257040" indent="-257040">
                        <a:buFont typeface="Arial"/>
                        <a:buChar char="•"/>
                        <a:defRPr/>
                      </a:pPr>
                      <a:r>
                        <a:rPr lang="ko-KR" altLang="en-US" dirty="0"/>
                        <a:t>내부에서 외부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흰색에서 파랑으로 그라데이션 되게 만든다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554184" y="1531579"/>
            <a:ext cx="2348980" cy="234898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9882770" y="1858834"/>
            <a:ext cx="599630" cy="560470"/>
          </a:xfrm>
          <a:prstGeom prst="rect">
            <a:avLst/>
          </a:prstGeom>
          <a:solidFill>
            <a:srgbClr val="E9FDFE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9" name="직사각형 8"/>
          <p:cNvSpPr/>
          <p:nvPr/>
        </p:nvSpPr>
        <p:spPr>
          <a:xfrm>
            <a:off x="10753269" y="2686453"/>
            <a:ext cx="599630" cy="560470"/>
          </a:xfrm>
          <a:prstGeom prst="rect">
            <a:avLst/>
          </a:prstGeom>
          <a:solidFill>
            <a:srgbClr val="2E5EBD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9882770" y="2686453"/>
            <a:ext cx="599630" cy="560470"/>
          </a:xfrm>
          <a:prstGeom prst="rect">
            <a:avLst/>
          </a:prstGeom>
          <a:solidFill>
            <a:srgbClr val="509DE2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10753269" y="1858834"/>
            <a:ext cx="599630" cy="560470"/>
          </a:xfrm>
          <a:prstGeom prst="rect">
            <a:avLst/>
          </a:prstGeom>
          <a:solidFill>
            <a:srgbClr val="C3E5FE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54890" t="37490" r="35960" b="46170"/>
          <a:stretch>
            <a:fillRect/>
          </a:stretch>
        </p:blipFill>
        <p:spPr>
          <a:xfrm>
            <a:off x="729614" y="2227465"/>
            <a:ext cx="2381251" cy="2403069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2094010" y="2355947"/>
            <a:ext cx="661012" cy="661012"/>
          </a:xfrm>
          <a:prstGeom prst="ellipse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cxnSp>
        <p:nvCxnSpPr>
          <p:cNvPr id="15" name="연결선: 꺾임 14"/>
          <p:cNvCxnSpPr>
            <a:stCxn id="14" idx="0"/>
            <a:endCxn id="16" idx="1"/>
          </p:cNvCxnSpPr>
          <p:nvPr/>
        </p:nvCxnSpPr>
        <p:spPr>
          <a:xfrm rot="5400000" flipH="1" flipV="1">
            <a:off x="2487936" y="1468159"/>
            <a:ext cx="824368" cy="951207"/>
          </a:xfrm>
          <a:prstGeom prst="bentConnector2">
            <a:avLst/>
          </a:prstGeom>
          <a:ln w="381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375724" y="1324693"/>
            <a:ext cx="442680" cy="41377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1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288760" y="4216765"/>
            <a:ext cx="442680" cy="41377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1</a:t>
            </a:r>
          </a:p>
        </p:txBody>
      </p:sp>
      <p:cxnSp>
        <p:nvCxnSpPr>
          <p:cNvPr id="18" name="연결선: 꺾임 17"/>
          <p:cNvCxnSpPr>
            <a:stCxn id="20" idx="4"/>
            <a:endCxn id="19" idx="1"/>
          </p:cNvCxnSpPr>
          <p:nvPr/>
        </p:nvCxnSpPr>
        <p:spPr>
          <a:xfrm rot="5400000" flipV="1">
            <a:off x="1381015" y="4472501"/>
            <a:ext cx="1313816" cy="548838"/>
          </a:xfrm>
          <a:prstGeom prst="bentConnector2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2312342" y="5196943"/>
            <a:ext cx="442680" cy="41377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2</a:t>
            </a:r>
          </a:p>
        </p:txBody>
      </p:sp>
      <p:sp>
        <p:nvSpPr>
          <p:cNvPr id="20" name="타원 19"/>
          <p:cNvSpPr/>
          <p:nvPr/>
        </p:nvSpPr>
        <p:spPr>
          <a:xfrm>
            <a:off x="1432998" y="3429000"/>
            <a:ext cx="661012" cy="661012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21" name="직사각형 20"/>
          <p:cNvSpPr/>
          <p:nvPr/>
        </p:nvSpPr>
        <p:spPr>
          <a:xfrm>
            <a:off x="6288760" y="5196943"/>
            <a:ext cx="442680" cy="41377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1091" y="449532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dirty="0"/>
              <a:t>5)</a:t>
            </a:r>
            <a:r>
              <a:rPr lang="ko-KR" altLang="en-US" dirty="0"/>
              <a:t> 책</a:t>
            </a:r>
            <a:r>
              <a:rPr lang="en-US" altLang="ko-KR" dirty="0"/>
              <a:t>1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691555"/>
              </p:ext>
            </p:extLst>
          </p:nvPr>
        </p:nvGraphicFramePr>
        <p:xfrm>
          <a:off x="5578886" y="811229"/>
          <a:ext cx="6299574" cy="525725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905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3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774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200" dirty="0">
                          <a:solidFill>
                            <a:schemeClr val="lt1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200" dirty="0">
                          <a:solidFill>
                            <a:schemeClr val="lt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82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/>
                        <a:t>참고이미지</a:t>
                      </a:r>
                      <a:r>
                        <a:rPr lang="en-US" altLang="ko-KR" dirty="0"/>
                        <a:t> /</a:t>
                      </a:r>
                    </a:p>
                    <a:p>
                      <a:pPr algn="ctr">
                        <a:defRPr/>
                      </a:pPr>
                      <a:r>
                        <a:rPr lang="ko-KR" altLang="en-US" dirty="0"/>
                        <a:t>주요 색상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268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57040" indent="-257040">
                        <a:buFont typeface="Arial"/>
                        <a:buChar char="•"/>
                        <a:defRPr/>
                      </a:pPr>
                      <a:r>
                        <a:rPr lang="ko-KR" altLang="en-US" dirty="0"/>
                        <a:t>책 중간에 책갈피가 꽂혀 있다</a:t>
                      </a:r>
                    </a:p>
                    <a:p>
                      <a:pPr marL="257040" indent="-257040">
                        <a:buFont typeface="Arial"/>
                        <a:buChar char="•"/>
                        <a:defRPr/>
                      </a:pPr>
                      <a:r>
                        <a:rPr lang="ko-KR" altLang="en-US" dirty="0"/>
                        <a:t>직사각형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베이지색이며 특별한 그림은 없다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681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57040" indent="-257040">
                        <a:buFont typeface="Arial"/>
                        <a:buChar char="•"/>
                        <a:defRPr/>
                      </a:pPr>
                      <a:r>
                        <a:rPr lang="ko-KR" altLang="en-US" dirty="0"/>
                        <a:t>책 중앙에 마법진이 새겨져 있다</a:t>
                      </a:r>
                    </a:p>
                    <a:p>
                      <a:pPr marL="257040" indent="-257040">
                        <a:buFont typeface="Arial"/>
                        <a:buChar char="•"/>
                        <a:defRPr/>
                      </a:pPr>
                      <a:r>
                        <a:rPr lang="ko-KR" altLang="en-US" dirty="0"/>
                        <a:t>짙은 갈색이다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9882770" y="1858834"/>
            <a:ext cx="599630" cy="560470"/>
          </a:xfrm>
          <a:prstGeom prst="rect">
            <a:avLst/>
          </a:prstGeom>
          <a:solidFill>
            <a:srgbClr val="9F6D4C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10753269" y="2686453"/>
            <a:ext cx="599630" cy="560470"/>
          </a:xfrm>
          <a:prstGeom prst="rect">
            <a:avLst/>
          </a:prstGeom>
          <a:solidFill>
            <a:srgbClr val="D29B49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9" name="직사각형 8"/>
          <p:cNvSpPr/>
          <p:nvPr/>
        </p:nvSpPr>
        <p:spPr>
          <a:xfrm>
            <a:off x="9882770" y="2686453"/>
            <a:ext cx="599630" cy="560470"/>
          </a:xfrm>
          <a:prstGeom prst="rect">
            <a:avLst/>
          </a:prstGeom>
          <a:solidFill>
            <a:srgbClr val="B99046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10753269" y="1858834"/>
            <a:ext cx="599630" cy="560470"/>
          </a:xfrm>
          <a:prstGeom prst="rect">
            <a:avLst/>
          </a:prstGeom>
          <a:solidFill>
            <a:srgbClr val="5C4642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6288760" y="4216765"/>
            <a:ext cx="442680" cy="41377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1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288760" y="5196943"/>
            <a:ext cx="442680" cy="41377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2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-460301" y="1833295"/>
            <a:ext cx="3191409" cy="319140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59201" y="1730427"/>
            <a:ext cx="2138943" cy="169857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009597" y="4139376"/>
            <a:ext cx="1770656" cy="1770656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sp>
        <p:nvSpPr>
          <p:cNvPr id="16" name="타원 15"/>
          <p:cNvSpPr/>
          <p:nvPr/>
        </p:nvSpPr>
        <p:spPr>
          <a:xfrm>
            <a:off x="868703" y="2904765"/>
            <a:ext cx="854740" cy="85474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cxnSp>
        <p:nvCxnSpPr>
          <p:cNvPr id="17" name="연결선: 꺾임 16"/>
          <p:cNvCxnSpPr>
            <a:stCxn id="15" idx="1"/>
            <a:endCxn id="16" idx="4"/>
          </p:cNvCxnSpPr>
          <p:nvPr/>
        </p:nvCxnSpPr>
        <p:spPr>
          <a:xfrm flipH="1" flipV="1">
            <a:off x="1296073" y="3759506"/>
            <a:ext cx="1713524" cy="1265199"/>
          </a:xfrm>
          <a:prstGeom prst="bentConnector2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538342" y="4591885"/>
            <a:ext cx="442680" cy="41377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2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557392" y="700980"/>
            <a:ext cx="1878734" cy="1878734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cxnSp>
        <p:nvCxnSpPr>
          <p:cNvPr id="20" name="연결선: 꺾임 19"/>
          <p:cNvCxnSpPr>
            <a:stCxn id="19" idx="1"/>
            <a:endCxn id="21" idx="0"/>
          </p:cNvCxnSpPr>
          <p:nvPr/>
        </p:nvCxnSpPr>
        <p:spPr>
          <a:xfrm flipH="1">
            <a:off x="857470" y="1640347"/>
            <a:ext cx="1699922" cy="218487"/>
          </a:xfrm>
          <a:prstGeom prst="bentConnector2">
            <a:avLst/>
          </a:prstGeom>
          <a:ln w="381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579537" y="1858834"/>
            <a:ext cx="555865" cy="56047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2095663" y="1207527"/>
            <a:ext cx="442680" cy="41377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1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A3EB206-8C6F-9577-1ED8-7580399BB403}"/>
              </a:ext>
            </a:extLst>
          </p:cNvPr>
          <p:cNvSpPr/>
          <p:nvPr/>
        </p:nvSpPr>
        <p:spPr>
          <a:xfrm>
            <a:off x="4527880" y="700980"/>
            <a:ext cx="599630" cy="560470"/>
          </a:xfrm>
          <a:prstGeom prst="rect">
            <a:avLst/>
          </a:prstGeom>
          <a:solidFill>
            <a:srgbClr val="D9BDA5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9CAF0613-3416-57FE-244A-B40D7950D122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3790824" y="981215"/>
            <a:ext cx="737056" cy="497091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1091" y="449532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dirty="0"/>
              <a:t>6)</a:t>
            </a:r>
            <a:r>
              <a:rPr lang="ko-KR" altLang="en-US" dirty="0"/>
              <a:t> 책</a:t>
            </a:r>
            <a:r>
              <a:rPr lang="en-US" altLang="ko-KR" dirty="0"/>
              <a:t>2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12750"/>
          <a:stretch>
            <a:fillRect/>
          </a:stretch>
        </p:blipFill>
        <p:spPr>
          <a:xfrm>
            <a:off x="453390" y="2366962"/>
            <a:ext cx="1878201" cy="2124075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5578886" y="811229"/>
          <a:ext cx="6299574" cy="5235541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905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3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774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200" dirty="0">
                          <a:solidFill>
                            <a:schemeClr val="lt1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200" dirty="0">
                          <a:solidFill>
                            <a:schemeClr val="lt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82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/>
                        <a:t>참고이미지</a:t>
                      </a:r>
                      <a:r>
                        <a:rPr lang="en-US" altLang="ko-KR" dirty="0"/>
                        <a:t> /</a:t>
                      </a:r>
                    </a:p>
                    <a:p>
                      <a:pPr algn="ctr">
                        <a:defRPr/>
                      </a:pPr>
                      <a:r>
                        <a:rPr lang="ko-KR" altLang="en-US" dirty="0"/>
                        <a:t>주요 색상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268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57040" indent="-257040">
                        <a:buFont typeface="Arial"/>
                        <a:buChar char="•"/>
                        <a:defRPr/>
                      </a:pPr>
                      <a:r>
                        <a:rPr lang="ko-KR" altLang="en-US" dirty="0"/>
                        <a:t>책의 표지 상단과 하단에 나사로 박은 디테일이 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681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57040" indent="-257040">
                        <a:buFont typeface="Arial"/>
                        <a:buChar char="•"/>
                        <a:defRPr/>
                      </a:pPr>
                      <a:r>
                        <a:rPr lang="ko-KR" altLang="en-US" dirty="0"/>
                        <a:t>책 중앙에 톱니바퀴 그림이 새겨져 있다</a:t>
                      </a:r>
                    </a:p>
                    <a:p>
                      <a:pPr marL="257040" indent="-257040">
                        <a:buFont typeface="Arial"/>
                        <a:buChar char="•"/>
                        <a:defRPr/>
                      </a:pPr>
                      <a:r>
                        <a:rPr lang="ko-KR" altLang="en-US" dirty="0"/>
                        <a:t>톱니바퀴는 회색이다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9882770" y="1858834"/>
            <a:ext cx="599630" cy="560470"/>
          </a:xfrm>
          <a:prstGeom prst="rect">
            <a:avLst/>
          </a:prstGeom>
          <a:solidFill>
            <a:srgbClr val="426B55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10753269" y="2686453"/>
            <a:ext cx="599630" cy="560470"/>
          </a:xfrm>
          <a:prstGeom prst="rect">
            <a:avLst/>
          </a:prstGeom>
          <a:solidFill>
            <a:srgbClr val="9DA49C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9" name="직사각형 8"/>
          <p:cNvSpPr/>
          <p:nvPr/>
        </p:nvSpPr>
        <p:spPr>
          <a:xfrm>
            <a:off x="9882770" y="2686453"/>
            <a:ext cx="599630" cy="560470"/>
          </a:xfrm>
          <a:prstGeom prst="rect">
            <a:avLst/>
          </a:prstGeom>
          <a:solidFill>
            <a:srgbClr val="248660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10753269" y="1858834"/>
            <a:ext cx="599630" cy="560470"/>
          </a:xfrm>
          <a:prstGeom prst="rect">
            <a:avLst/>
          </a:prstGeom>
          <a:solidFill>
            <a:srgbClr val="CFE5DD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6288760" y="4216765"/>
            <a:ext cx="442680" cy="41377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1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288760" y="5196943"/>
            <a:ext cx="442680" cy="41377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2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981022" y="4063990"/>
            <a:ext cx="1866737" cy="1883330"/>
          </a:xfrm>
          <a:prstGeom prst="rect">
            <a:avLst/>
          </a:prstGeom>
          <a:ln w="12700">
            <a:solidFill>
              <a:srgbClr val="FF0000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>
            <a:lum/>
          </a:blip>
          <a:srcRect t="34510" r="38010" b="4000"/>
          <a:stretch>
            <a:fillRect/>
          </a:stretch>
        </p:blipFill>
        <p:spPr>
          <a:xfrm>
            <a:off x="7806569" y="1503060"/>
            <a:ext cx="1844208" cy="2366786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868703" y="2904765"/>
            <a:ext cx="854740" cy="85474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cxnSp>
        <p:nvCxnSpPr>
          <p:cNvPr id="17" name="연결선: 꺾임 16"/>
          <p:cNvCxnSpPr>
            <a:stCxn id="14" idx="1"/>
            <a:endCxn id="16" idx="4"/>
          </p:cNvCxnSpPr>
          <p:nvPr/>
        </p:nvCxnSpPr>
        <p:spPr>
          <a:xfrm flipH="1" flipV="1">
            <a:off x="1296073" y="3759506"/>
            <a:ext cx="1684949" cy="1246148"/>
          </a:xfrm>
          <a:prstGeom prst="bentConnector2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519292" y="4572835"/>
            <a:ext cx="442680" cy="41377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2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rcRect r="50000" b="64720"/>
          <a:stretch>
            <a:fillRect/>
          </a:stretch>
        </p:blipFill>
        <p:spPr>
          <a:xfrm>
            <a:off x="2961972" y="561133"/>
            <a:ext cx="1978132" cy="1805829"/>
          </a:xfrm>
          <a:prstGeom prst="rect">
            <a:avLst/>
          </a:prstGeom>
          <a:ln w="25400">
            <a:solidFill>
              <a:srgbClr val="FFD700"/>
            </a:solidFill>
          </a:ln>
        </p:spPr>
      </p:pic>
      <p:cxnSp>
        <p:nvCxnSpPr>
          <p:cNvPr id="20" name="연결선: 꺾임 19"/>
          <p:cNvCxnSpPr>
            <a:stCxn id="19" idx="1"/>
            <a:endCxn id="21" idx="0"/>
          </p:cNvCxnSpPr>
          <p:nvPr/>
        </p:nvCxnSpPr>
        <p:spPr>
          <a:xfrm flipH="1">
            <a:off x="1296073" y="1464047"/>
            <a:ext cx="1665899" cy="1062659"/>
          </a:xfrm>
          <a:prstGeom prst="bentConnector2">
            <a:avLst/>
          </a:prstGeom>
          <a:ln w="38100">
            <a:solidFill>
              <a:srgbClr val="FFD7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732126" y="2526707"/>
            <a:ext cx="1127894" cy="31949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1331318" y="1505407"/>
            <a:ext cx="442680" cy="41377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1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05074" y="3869846"/>
            <a:ext cx="1127894" cy="319490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cxnSp>
        <p:nvCxnSpPr>
          <p:cNvPr id="24" name="연결선: 꺾임 23"/>
          <p:cNvCxnSpPr>
            <a:stCxn id="19" idx="1"/>
            <a:endCxn id="23" idx="1"/>
          </p:cNvCxnSpPr>
          <p:nvPr/>
        </p:nvCxnSpPr>
        <p:spPr>
          <a:xfrm flipH="1">
            <a:off x="605074" y="1464047"/>
            <a:ext cx="2356898" cy="2565543"/>
          </a:xfrm>
          <a:prstGeom prst="bentConnector3">
            <a:avLst>
              <a:gd name="adj1" fmla="val 115278"/>
            </a:avLst>
          </a:prstGeom>
          <a:ln w="38100">
            <a:solidFill>
              <a:srgbClr val="FFD7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1091" y="449532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dirty="0"/>
              <a:t>7)</a:t>
            </a:r>
            <a:r>
              <a:rPr lang="ko-KR" altLang="en-US" dirty="0"/>
              <a:t> 책</a:t>
            </a:r>
            <a:r>
              <a:rPr lang="en-US" altLang="ko-KR" dirty="0"/>
              <a:t>3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3240" t="5780" r="67640" b="17070"/>
          <a:stretch>
            <a:fillRect/>
          </a:stretch>
        </p:blipFill>
        <p:spPr>
          <a:xfrm>
            <a:off x="32288" y="2290151"/>
            <a:ext cx="2679979" cy="2777639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968005"/>
              </p:ext>
            </p:extLst>
          </p:nvPr>
        </p:nvGraphicFramePr>
        <p:xfrm>
          <a:off x="5578886" y="811229"/>
          <a:ext cx="6298930" cy="5257256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905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29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774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2200" dirty="0">
                          <a:solidFill>
                            <a:schemeClr val="lt1"/>
                          </a:solidFill>
                        </a:rPr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2200" dirty="0">
                          <a:solidFill>
                            <a:schemeClr val="lt1"/>
                          </a:solidFill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829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dirty="0"/>
                        <a:t>참고이미지</a:t>
                      </a:r>
                      <a:r>
                        <a:rPr lang="en-US" altLang="ko-KR" dirty="0"/>
                        <a:t> /</a:t>
                      </a:r>
                    </a:p>
                    <a:p>
                      <a:pPr algn="ctr">
                        <a:defRPr/>
                      </a:pPr>
                      <a:r>
                        <a:rPr lang="ko-KR" altLang="en-US" dirty="0"/>
                        <a:t>주요 색상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268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57040" indent="-257040">
                        <a:buFont typeface="Arial"/>
                        <a:buChar char="•"/>
                        <a:defRPr/>
                      </a:pPr>
                      <a:r>
                        <a:rPr lang="ko-KR" altLang="en-US" dirty="0"/>
                        <a:t>책 중간에 책갈피가 꽂혀 있다</a:t>
                      </a:r>
                    </a:p>
                    <a:p>
                      <a:pPr marL="257040" indent="-257040">
                        <a:buFont typeface="Arial"/>
                        <a:buChar char="•"/>
                        <a:defRPr/>
                      </a:pPr>
                      <a:r>
                        <a:rPr lang="ko-KR" altLang="en-US" dirty="0"/>
                        <a:t>직사각형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빨간색이며 특별한 그림은 없다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6815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257040" indent="-257040">
                        <a:buFont typeface="Arial"/>
                        <a:buChar char="•"/>
                        <a:defRPr/>
                      </a:pPr>
                      <a:r>
                        <a:rPr lang="ko-KR" altLang="en-US" dirty="0"/>
                        <a:t>책 중앙에 시계그림이 새겨져 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9882770" y="1858834"/>
            <a:ext cx="599630" cy="560470"/>
          </a:xfrm>
          <a:prstGeom prst="rect">
            <a:avLst/>
          </a:prstGeom>
          <a:solidFill>
            <a:srgbClr val="951B42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8" name="직사각형 7"/>
          <p:cNvSpPr/>
          <p:nvPr/>
        </p:nvSpPr>
        <p:spPr>
          <a:xfrm>
            <a:off x="10753269" y="2686453"/>
            <a:ext cx="599630" cy="560470"/>
          </a:xfrm>
          <a:prstGeom prst="rect">
            <a:avLst/>
          </a:prstGeom>
          <a:solidFill>
            <a:srgbClr val="3C1113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9" name="직사각형 8"/>
          <p:cNvSpPr/>
          <p:nvPr/>
        </p:nvSpPr>
        <p:spPr>
          <a:xfrm>
            <a:off x="9882770" y="2686453"/>
            <a:ext cx="599630" cy="560470"/>
          </a:xfrm>
          <a:prstGeom prst="rect">
            <a:avLst/>
          </a:prstGeom>
          <a:solidFill>
            <a:srgbClr val="FFFCDE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10" name="직사각형 9"/>
          <p:cNvSpPr/>
          <p:nvPr/>
        </p:nvSpPr>
        <p:spPr>
          <a:xfrm>
            <a:off x="10753269" y="1858834"/>
            <a:ext cx="599630" cy="560470"/>
          </a:xfrm>
          <a:prstGeom prst="rect">
            <a:avLst/>
          </a:prstGeom>
          <a:solidFill>
            <a:srgbClr val="B22E55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sp>
        <p:nvSpPr>
          <p:cNvPr id="11" name="직사각형 10"/>
          <p:cNvSpPr/>
          <p:nvPr/>
        </p:nvSpPr>
        <p:spPr>
          <a:xfrm>
            <a:off x="6288760" y="4216765"/>
            <a:ext cx="442680" cy="41377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1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288760" y="5196943"/>
            <a:ext cx="442680" cy="41377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2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17499" y="3832203"/>
            <a:ext cx="1571625" cy="1571625"/>
          </a:xfrm>
          <a:prstGeom prst="rect">
            <a:avLst/>
          </a:prstGeom>
          <a:ln w="38100">
            <a:solidFill>
              <a:schemeClr val="accent4"/>
            </a:solidFill>
          </a:ln>
        </p:spPr>
      </p:pic>
      <p:sp>
        <p:nvSpPr>
          <p:cNvPr id="16" name="타원 15"/>
          <p:cNvSpPr/>
          <p:nvPr/>
        </p:nvSpPr>
        <p:spPr>
          <a:xfrm>
            <a:off x="1102344" y="3001629"/>
            <a:ext cx="854740" cy="854740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cxnSp>
        <p:nvCxnSpPr>
          <p:cNvPr id="17" name="연결선: 꺾임 16"/>
          <p:cNvCxnSpPr>
            <a:stCxn id="15" idx="1"/>
            <a:endCxn id="16" idx="4"/>
          </p:cNvCxnSpPr>
          <p:nvPr/>
        </p:nvCxnSpPr>
        <p:spPr>
          <a:xfrm flipH="1" flipV="1">
            <a:off x="1529715" y="3856370"/>
            <a:ext cx="1587784" cy="761645"/>
          </a:xfrm>
          <a:prstGeom prst="bentConnector2">
            <a:avLst/>
          </a:prstGeom>
          <a:ln w="635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2636719" y="4654021"/>
            <a:ext cx="442680" cy="41377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2</a:t>
            </a:r>
          </a:p>
        </p:txBody>
      </p:sp>
      <p:cxnSp>
        <p:nvCxnSpPr>
          <p:cNvPr id="19" name="연결선: 꺾임 18"/>
          <p:cNvCxnSpPr>
            <a:stCxn id="24" idx="1"/>
            <a:endCxn id="20" idx="0"/>
          </p:cNvCxnSpPr>
          <p:nvPr/>
        </p:nvCxnSpPr>
        <p:spPr>
          <a:xfrm rot="10800000" flipV="1">
            <a:off x="1372279" y="1651948"/>
            <a:ext cx="1341647" cy="754269"/>
          </a:xfrm>
          <a:prstGeom prst="bentConnector2">
            <a:avLst/>
          </a:prstGeom>
          <a:ln w="381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094345" y="2406218"/>
            <a:ext cx="555865" cy="560470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1399882" y="1651949"/>
            <a:ext cx="442680" cy="413770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1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5">
            <a:lum/>
          </a:blip>
          <a:srcRect l="13560" t="6330" r="15820" b="8750"/>
          <a:stretch>
            <a:fillRect/>
          </a:stretch>
        </p:blipFill>
        <p:spPr>
          <a:xfrm>
            <a:off x="7810479" y="1470859"/>
            <a:ext cx="1836388" cy="220811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713925" y="712582"/>
            <a:ext cx="1878734" cy="1878734"/>
          </a:xfrm>
          <a:prstGeom prst="rect">
            <a:avLst/>
          </a:prstGeom>
          <a:ln w="12700">
            <a:solidFill>
              <a:schemeClr val="accent5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B1E4D70-2F65-23C3-8A51-ED438AB969DB}"/>
              </a:ext>
            </a:extLst>
          </p:cNvPr>
          <p:cNvSpPr/>
          <p:nvPr/>
        </p:nvSpPr>
        <p:spPr>
          <a:xfrm>
            <a:off x="4709002" y="712582"/>
            <a:ext cx="599630" cy="560470"/>
          </a:xfrm>
          <a:prstGeom prst="rect">
            <a:avLst/>
          </a:prstGeom>
          <a:solidFill>
            <a:srgbClr val="FF0000"/>
          </a:solidFill>
          <a:ln w="28575">
            <a:solidFill>
              <a:schemeClr val="accent5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F05627A6-7833-2019-0BBD-7B93534B82E8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4072137" y="992817"/>
            <a:ext cx="636865" cy="48831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5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661</Words>
  <Application>Microsoft Office PowerPoint</Application>
  <PresentationFormat>와이드스크린</PresentationFormat>
  <Paragraphs>264</Paragraphs>
  <Slides>19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Arial</vt:lpstr>
      <vt:lpstr>Calibri</vt:lpstr>
      <vt:lpstr>한컴오피스</vt:lpstr>
      <vt:lpstr>획득 아이템 컨셉 그래픽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획득 아이템 컨셉 그래픽</dc:title>
  <dc:creator>User</dc:creator>
  <cp:lastModifiedBy>김민석</cp:lastModifiedBy>
  <cp:revision>63</cp:revision>
  <dcterms:created xsi:type="dcterms:W3CDTF">2022-08-30T13:20:48Z</dcterms:created>
  <dcterms:modified xsi:type="dcterms:W3CDTF">2022-08-31T03:04:54Z</dcterms:modified>
  <cp:version>1100.0100.01</cp:version>
</cp:coreProperties>
</file>